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FF7E79"/>
    <a:srgbClr val="945200"/>
    <a:srgbClr val="92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59"/>
    <p:restoredTop sz="95009"/>
  </p:normalViewPr>
  <p:slideViewPr>
    <p:cSldViewPr snapToGrid="0" snapToObjects="1">
      <p:cViewPr>
        <p:scale>
          <a:sx n="83" d="100"/>
          <a:sy n="83" d="100"/>
        </p:scale>
        <p:origin x="56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AE87-E4C6-AD4E-A1B8-F4D8D0CBC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4415C-DD54-7E46-B569-51657FB62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A1846-DDF2-B549-B5D9-E1B5EE66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29F93-C0F5-C643-99BC-F67455097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FA17-4B72-BF40-8643-5EB4D0DA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C9BBE-378D-B54E-8E2E-9DEB4E84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AAEAF-9C58-BA4B-B94E-C7D37B73F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FEC34-C873-EE4F-B07D-618246D2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F86AB-8FB3-9C43-9017-55277809D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7FCDE-042F-9446-871D-2D4E0FC8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1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697D2-4E5D-D440-897F-DE51E01ED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917D8-4F63-434B-A38E-C9225755C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241F2-FEF0-1F4C-99A3-08D3A8B4E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2C6E2-BAA7-FB46-AEDB-BB263A2B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E3813-5366-2942-AB53-619FD053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2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7D3C-28C8-C547-9928-03B63D419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A3CBF-A84F-C848-86B1-D50D66C5B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558BB-BB97-E34E-BB04-B7E84EBC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95F2-0B76-4D40-AF5D-4FF92AFD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8CF34-E7F2-6844-8C9D-29D1F573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1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8F6B-9342-CA4A-B234-EF4172F5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97165-A45B-2447-96D6-9A0A33B4A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8A32D-325E-084D-9BE6-4822C7D9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8AEB9-7DF0-3441-98BA-B01DDEF73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D11B1-F195-0C49-90DB-77C3E61A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4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518F-215D-3344-B040-6AE11ED9C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B7AD9-1499-D747-AAFB-7A475FD99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3BF92-AFCC-F24C-8AB6-4CB316BF6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18C4A-B78C-C340-AFE3-D49106635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8C41F-FD1D-ED47-A6BD-8AD1B0E2F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019D9-2805-5D4B-8397-2D085E50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9F78D-170A-E145-AE08-4260B4CB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11D75-0471-4B4A-A99A-909E1F373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A1200-D818-5645-8535-E2F4FA6F6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EE1A6-DD4B-6446-88A3-E9D1AB99F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C4F00-8ECC-2649-AE88-7FB4AA2F6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C46E8-BF7D-4349-B619-1AC458F1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0D917-34E3-024D-810C-3EEBA5C1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15D48-CCB2-4543-B055-1DAEAAB5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4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6F86-DF66-BF48-B8EF-35752A04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CF98E8-7583-2849-AA20-F109EB59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AC9FA-1FD3-8E47-8B9A-673CF46B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16053-85B5-6042-93C0-BE12F26F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C4786-43D9-5F45-AAB8-0F74A1A46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1A7A2-43BE-814E-8CAD-AA258DEF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D53FB-68D2-DD4B-9816-48394A03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9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A1D7-5C63-6E4C-9863-CCF9E7A4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A1CA0-EA38-D84F-A53B-50A8D1B46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91384-0A75-9742-B8D6-679BA1855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4DF26-BF48-6A44-96ED-84C687D7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7BF0C-9B0A-F646-9962-4BD585D6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D3B1D-252D-B64C-9247-DA1EF446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5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4AF74-174A-0F43-BBD8-75A989B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009CD-ABE3-3446-BBAE-E52FB640A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1F4F8-DFF5-F446-8831-B883CF6E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1A22D-CCB2-1647-A329-87A84366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E9C9A-CAA3-864E-B6FE-F9C11E0D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044C9-0FF4-9342-9610-7B9D8147A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F1B367-E3BD-F542-8105-C28652EEE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BA366-DD99-0744-BFD0-EC6600256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0837B-AA17-E347-B9C3-79A16CC6D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E71FE-5284-B546-8ED2-5F2B32FAA1CE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0E37B-47EF-3D43-B97C-CBB7DCCF2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5540-C1A6-6848-9C3B-76F98BDE7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EAF44-8EF1-AC49-849B-75E13FE12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4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723BEF-1344-124E-86EC-935781EC9397}"/>
              </a:ext>
            </a:extLst>
          </p:cNvPr>
          <p:cNvSpPr txBox="1"/>
          <p:nvPr/>
        </p:nvSpPr>
        <p:spPr>
          <a:xfrm>
            <a:off x="3693579" y="1399235"/>
            <a:ext cx="48048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u="sng" dirty="0">
                <a:solidFill>
                  <a:srgbClr val="0070C0"/>
                </a:solidFill>
                <a:latin typeface="Chalkboard" panose="03050602040202020205" pitchFamily="66" charset="77"/>
              </a:rPr>
              <a:t>Effective</a:t>
            </a:r>
            <a:r>
              <a:rPr lang="en-US" sz="4400" u="sng" dirty="0">
                <a:solidFill>
                  <a:srgbClr val="0070C0"/>
                </a:solidFill>
              </a:rPr>
              <a:t> Requests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F3B452-9A4E-CD4C-A01C-660E4CBEC945}"/>
              </a:ext>
            </a:extLst>
          </p:cNvPr>
          <p:cNvSpPr txBox="1"/>
          <p:nvPr/>
        </p:nvSpPr>
        <p:spPr>
          <a:xfrm>
            <a:off x="1466508" y="2636516"/>
            <a:ext cx="100565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0070C0"/>
                </a:solidFill>
                <a:latin typeface="Chalkboard" panose="03050602040202020205" pitchFamily="66" charset="77"/>
              </a:rPr>
              <a:t>What</a:t>
            </a:r>
            <a:r>
              <a:rPr lang="en-US" sz="4400" dirty="0">
                <a:latin typeface="Chalkboard" panose="03050602040202020205" pitchFamily="66" charset="77"/>
              </a:rPr>
              <a:t> EXACTLY do I want (or need)?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dirty="0">
                <a:latin typeface="Chalkboard" panose="03050602040202020205" pitchFamily="66" charset="77"/>
              </a:rPr>
              <a:t>By </a:t>
            </a:r>
            <a:r>
              <a:rPr lang="en-US" sz="4400" dirty="0">
                <a:solidFill>
                  <a:srgbClr val="0070C0"/>
                </a:solidFill>
                <a:latin typeface="Chalkboard" panose="03050602040202020205" pitchFamily="66" charset="77"/>
              </a:rPr>
              <a:t>when</a:t>
            </a:r>
            <a:r>
              <a:rPr lang="en-US" sz="4400" dirty="0">
                <a:latin typeface="Chalkboard" panose="03050602040202020205" pitchFamily="66" charset="77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0070C0"/>
                </a:solidFill>
                <a:latin typeface="Chalkboard" panose="03050602040202020205" pitchFamily="66" charset="77"/>
              </a:rPr>
              <a:t>COS</a:t>
            </a:r>
            <a:r>
              <a:rPr lang="en-US" sz="4400" dirty="0">
                <a:latin typeface="Chalkboard" panose="03050602040202020205" pitchFamily="66" charset="77"/>
              </a:rPr>
              <a:t> – conditions of satisfaction?</a:t>
            </a:r>
          </a:p>
        </p:txBody>
      </p:sp>
    </p:spTree>
    <p:extLst>
      <p:ext uri="{BB962C8B-B14F-4D97-AF65-F5344CB8AC3E}">
        <p14:creationId xmlns:p14="http://schemas.microsoft.com/office/powerpoint/2010/main" val="28542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723BEF-1344-124E-86EC-935781EC9397}"/>
              </a:ext>
            </a:extLst>
          </p:cNvPr>
          <p:cNvSpPr txBox="1"/>
          <p:nvPr/>
        </p:nvSpPr>
        <p:spPr>
          <a:xfrm>
            <a:off x="2261594" y="1761544"/>
            <a:ext cx="79480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Chalkboard" panose="03050602040202020205" pitchFamily="66" charset="77"/>
              </a:rPr>
              <a:t>Enrolling Others = Alignment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F3B452-9A4E-CD4C-A01C-660E4CBEC945}"/>
              </a:ext>
            </a:extLst>
          </p:cNvPr>
          <p:cNvSpPr txBox="1"/>
          <p:nvPr/>
        </p:nvSpPr>
        <p:spPr>
          <a:xfrm>
            <a:off x="5185945" y="3294661"/>
            <a:ext cx="244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0C0"/>
                </a:solidFill>
                <a:latin typeface="Chalkboard" panose="03050602040202020205" pitchFamily="66" charset="77"/>
              </a:rPr>
              <a:t>🙅 💪</a:t>
            </a:r>
            <a:endParaRPr lang="en-US" sz="7200" dirty="0">
              <a:latin typeface="Chalkboard" panose="03050602040202020205" pitchFamily="66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C73ED0-93B0-024A-851B-25607A8E2396}"/>
              </a:ext>
            </a:extLst>
          </p:cNvPr>
          <p:cNvSpPr txBox="1"/>
          <p:nvPr/>
        </p:nvSpPr>
        <p:spPr>
          <a:xfrm>
            <a:off x="5185945" y="4494989"/>
            <a:ext cx="244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🙅‍♂️ 🤔</a:t>
            </a:r>
          </a:p>
        </p:txBody>
      </p:sp>
    </p:spTree>
    <p:extLst>
      <p:ext uri="{BB962C8B-B14F-4D97-AF65-F5344CB8AC3E}">
        <p14:creationId xmlns:p14="http://schemas.microsoft.com/office/powerpoint/2010/main" val="135438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F3B452-9A4E-CD4C-A01C-660E4CBEC945}"/>
              </a:ext>
            </a:extLst>
          </p:cNvPr>
          <p:cNvSpPr txBox="1"/>
          <p:nvPr/>
        </p:nvSpPr>
        <p:spPr>
          <a:xfrm>
            <a:off x="3605274" y="2233560"/>
            <a:ext cx="573124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FF2F92"/>
                </a:solidFill>
                <a:latin typeface="Chalkboard" panose="03050602040202020205" pitchFamily="66" charset="77"/>
              </a:rPr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FF0000"/>
                </a:solidFill>
                <a:latin typeface="Chalkboard" panose="03050602040202020205" pitchFamily="66" charset="77"/>
              </a:rPr>
              <a:t>No</a:t>
            </a:r>
            <a:r>
              <a:rPr lang="en-US" sz="4400" b="1" dirty="0">
                <a:solidFill>
                  <a:srgbClr val="0070C0"/>
                </a:solidFill>
                <a:latin typeface="Chalkboard" panose="03050602040202020205" pitchFamily="66" charset="77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945200"/>
                </a:solidFill>
                <a:latin typeface="Chalkboard" panose="03050602040202020205" pitchFamily="66" charset="77"/>
              </a:rPr>
              <a:t>Promise to Promise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FF7E79"/>
                </a:solidFill>
                <a:latin typeface="Chalkboard" panose="03050602040202020205" pitchFamily="66" charset="77"/>
              </a:rPr>
              <a:t>Counteroffer</a:t>
            </a:r>
            <a:endParaRPr lang="en-US" sz="4400" dirty="0">
              <a:solidFill>
                <a:srgbClr val="FF7E79"/>
              </a:solidFill>
              <a:latin typeface="Chalkboard" panose="03050602040202020205" pitchFamily="66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5088EF-DA12-FC44-8866-72BED3419139}"/>
              </a:ext>
            </a:extLst>
          </p:cNvPr>
          <p:cNvSpPr txBox="1"/>
          <p:nvPr/>
        </p:nvSpPr>
        <p:spPr>
          <a:xfrm>
            <a:off x="3067499" y="1237473"/>
            <a:ext cx="6269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Chalkboard" panose="03050602040202020205" pitchFamily="66" charset="77"/>
              </a:rPr>
              <a:t>A Committed Response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800FA3-033D-3D42-9E9B-A843BA5D873D}"/>
              </a:ext>
            </a:extLst>
          </p:cNvPr>
          <p:cNvSpPr txBox="1"/>
          <p:nvPr/>
        </p:nvSpPr>
        <p:spPr>
          <a:xfrm rot="20325596">
            <a:off x="1735811" y="2921168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👍🏼</a:t>
            </a:r>
          </a:p>
        </p:txBody>
      </p:sp>
    </p:spTree>
    <p:extLst>
      <p:ext uri="{BB962C8B-B14F-4D97-AF65-F5344CB8AC3E}">
        <p14:creationId xmlns:p14="http://schemas.microsoft.com/office/powerpoint/2010/main" val="395274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239087B-46A9-3948-8FB7-B54D6C032D03}"/>
              </a:ext>
            </a:extLst>
          </p:cNvPr>
          <p:cNvSpPr/>
          <p:nvPr/>
        </p:nvSpPr>
        <p:spPr>
          <a:xfrm>
            <a:off x="1106619" y="1307657"/>
            <a:ext cx="6596939" cy="4063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F3B452-9A4E-CD4C-A01C-660E4CBEC945}"/>
              </a:ext>
            </a:extLst>
          </p:cNvPr>
          <p:cNvSpPr txBox="1"/>
          <p:nvPr/>
        </p:nvSpPr>
        <p:spPr>
          <a:xfrm>
            <a:off x="1618096" y="1354151"/>
            <a:ext cx="577799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I’m working on it.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We could do that.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Don’t worry.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I’ll see what I can do.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It shouldn’t be a problem.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Sounds good to me.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 should be able to get that done.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I’ll do my best.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Chalkboard" panose="03050602040202020205" pitchFamily="66" charset="77"/>
              </a:rPr>
              <a:t>I’ll try.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523519-38C2-9249-835A-12978538003A}"/>
              </a:ext>
            </a:extLst>
          </p:cNvPr>
          <p:cNvSpPr txBox="1"/>
          <p:nvPr/>
        </p:nvSpPr>
        <p:spPr>
          <a:xfrm>
            <a:off x="7143830" y="562054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😳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F5A74-2DC7-3548-8FFF-B633529A3F73}"/>
              </a:ext>
            </a:extLst>
          </p:cNvPr>
          <p:cNvSpPr txBox="1"/>
          <p:nvPr/>
        </p:nvSpPr>
        <p:spPr>
          <a:xfrm>
            <a:off x="8237442" y="562054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😩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D2B19C-E66D-294F-997D-ECC0BA90DA98}"/>
              </a:ext>
            </a:extLst>
          </p:cNvPr>
          <p:cNvSpPr txBox="1"/>
          <p:nvPr/>
        </p:nvSpPr>
        <p:spPr>
          <a:xfrm>
            <a:off x="9331054" y="566230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😈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F8874A-4C69-B343-A8DA-5C41EE12D408}"/>
              </a:ext>
            </a:extLst>
          </p:cNvPr>
          <p:cNvSpPr txBox="1"/>
          <p:nvPr/>
        </p:nvSpPr>
        <p:spPr>
          <a:xfrm>
            <a:off x="1618096" y="316570"/>
            <a:ext cx="47987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Vague responses…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6B6B0-8415-4349-8962-0ECF500A1D8A}"/>
              </a:ext>
            </a:extLst>
          </p:cNvPr>
          <p:cNvSpPr txBox="1"/>
          <p:nvPr/>
        </p:nvSpPr>
        <p:spPr>
          <a:xfrm>
            <a:off x="6416846" y="42593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👎🏼</a:t>
            </a:r>
          </a:p>
        </p:txBody>
      </p:sp>
      <p:sp>
        <p:nvSpPr>
          <p:cNvPr id="10" name="Bent-Up Arrow 9">
            <a:extLst>
              <a:ext uri="{FF2B5EF4-FFF2-40B4-BE49-F238E27FC236}">
                <a16:creationId xmlns:a16="http://schemas.microsoft.com/office/drawing/2014/main" id="{062F332E-7F9B-E64D-A54B-6692E4558C43}"/>
              </a:ext>
            </a:extLst>
          </p:cNvPr>
          <p:cNvSpPr/>
          <p:nvPr/>
        </p:nvSpPr>
        <p:spPr>
          <a:xfrm rot="5400000">
            <a:off x="4922056" y="4462625"/>
            <a:ext cx="764151" cy="280223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F8874A-4C69-B343-A8DA-5C41EE12D408}"/>
              </a:ext>
            </a:extLst>
          </p:cNvPr>
          <p:cNvSpPr txBox="1"/>
          <p:nvPr/>
        </p:nvSpPr>
        <p:spPr>
          <a:xfrm>
            <a:off x="1232505" y="1019885"/>
            <a:ext cx="100719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halkboard" panose="03050602040202020205" pitchFamily="66" charset="77"/>
              </a:rPr>
              <a:t>Managing Commitments</a:t>
            </a:r>
          </a:p>
          <a:p>
            <a:pPr algn="ctr"/>
            <a:r>
              <a:rPr lang="en-US" sz="7200" b="1" dirty="0">
                <a:solidFill>
                  <a:srgbClr val="FF2F92"/>
                </a:solidFill>
              </a:rPr>
              <a:t>+</a:t>
            </a:r>
          </a:p>
          <a:p>
            <a:pPr algn="ctr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halkboard" panose="03050602040202020205" pitchFamily="66" charset="77"/>
              </a:rPr>
              <a:t>Managing/Learning from Breakdowns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29B87-C9F1-6540-872E-FC61E5535131}"/>
              </a:ext>
            </a:extLst>
          </p:cNvPr>
          <p:cNvSpPr txBox="1"/>
          <p:nvPr/>
        </p:nvSpPr>
        <p:spPr>
          <a:xfrm>
            <a:off x="5434642" y="4088919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🏃🏾‍♀️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2CE2BD-AB11-4742-84E0-457FB9D58A73}"/>
              </a:ext>
            </a:extLst>
          </p:cNvPr>
          <p:cNvSpPr txBox="1"/>
          <p:nvPr/>
        </p:nvSpPr>
        <p:spPr>
          <a:xfrm>
            <a:off x="6822556" y="4088919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🏃🏽‍♂️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C1E153-74E4-D841-B538-1EE518F5B353}"/>
              </a:ext>
            </a:extLst>
          </p:cNvPr>
          <p:cNvSpPr txBox="1"/>
          <p:nvPr/>
        </p:nvSpPr>
        <p:spPr>
          <a:xfrm>
            <a:off x="6542637" y="4498903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🏃🏻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EF89DB-4477-4E4D-8D70-E164A7913CA9}"/>
              </a:ext>
            </a:extLst>
          </p:cNvPr>
          <p:cNvSpPr txBox="1"/>
          <p:nvPr/>
        </p:nvSpPr>
        <p:spPr>
          <a:xfrm>
            <a:off x="7236595" y="4847776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🏃‍♀️</a:t>
            </a:r>
          </a:p>
        </p:txBody>
      </p:sp>
    </p:spTree>
    <p:extLst>
      <p:ext uri="{BB962C8B-B14F-4D97-AF65-F5344CB8AC3E}">
        <p14:creationId xmlns:p14="http://schemas.microsoft.com/office/powerpoint/2010/main" val="2685941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10408</TotalTime>
  <Words>105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2023-08-08T13:22:23Z</dcterms:created>
  <dcterms:modified xsi:type="dcterms:W3CDTF">2023-08-15T18:50:55Z</dcterms:modified>
</cp:coreProperties>
</file>