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967" r:id="rId1"/>
    <p:sldMasterId id="2147483969" r:id="rId2"/>
  </p:sldMasterIdLst>
  <p:notesMasterIdLst>
    <p:notesMasterId r:id="rId4"/>
  </p:notesMasterIdLst>
  <p:handoutMasterIdLst>
    <p:handoutMasterId r:id="rId5"/>
  </p:handoutMasterIdLst>
  <p:sldIdLst>
    <p:sldId id="262" r:id="rId3"/>
  </p:sldIdLst>
  <p:sldSz cx="9144000" cy="6858000" type="screen4x3"/>
  <p:notesSz cx="69342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A82CC"/>
    <a:srgbClr val="9E2B1E"/>
    <a:srgbClr val="E19100"/>
    <a:srgbClr val="465A8C"/>
    <a:srgbClr val="730B0B"/>
    <a:srgbClr val="EAD300"/>
    <a:srgbClr val="708B77"/>
    <a:srgbClr val="6C7C10"/>
    <a:srgbClr val="375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6029" autoAdjust="0"/>
  </p:normalViewPr>
  <p:slideViewPr>
    <p:cSldViewPr snapToObjects="1" showGuides="1">
      <p:cViewPr varScale="1">
        <p:scale>
          <a:sx n="135" d="100"/>
          <a:sy n="135" d="100"/>
        </p:scale>
        <p:origin x="-2584" y="-112"/>
      </p:cViewPr>
      <p:guideLst>
        <p:guide orient="horz" pos="336"/>
        <p:guide orient="horz" pos="4128"/>
        <p:guide orient="horz" pos="432"/>
        <p:guide orient="horz" pos="528"/>
        <p:guide pos="432"/>
        <p:guide pos="5664"/>
        <p:guide pos="2304"/>
        <p:guide pos="96"/>
        <p:guide pos="5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502"/>
    </p:cViewPr>
  </p:sorterViewPr>
  <p:notesViewPr>
    <p:cSldViewPr snapToObjects="1" showGuides="1">
      <p:cViewPr varScale="1">
        <p:scale>
          <a:sx n="64" d="100"/>
          <a:sy n="64" d="100"/>
        </p:scale>
        <p:origin x="-3067" y="-67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328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6" y="1"/>
            <a:ext cx="3005138" cy="461328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2FCB86B-AEB0-4140-ABD9-6BF3A67B9A03}" type="datetimeFigureOut">
              <a:rPr lang="en-US"/>
              <a:pPr>
                <a:defRPr/>
              </a:pPr>
              <a:t>6/5/15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289"/>
            <a:ext cx="3005138" cy="46132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6" y="8757289"/>
            <a:ext cx="3005138" cy="46132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DF17D94A-B379-4DAD-BE5D-AC88D304C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8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328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6" y="1"/>
            <a:ext cx="3005138" cy="461328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6BDC747-0E35-4AB3-943F-70553F314B0C}" type="datetimeFigureOut">
              <a:rPr lang="en-US"/>
              <a:pPr>
                <a:defRPr/>
              </a:pPr>
              <a:t>6/5/15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7" tIns="46189" rIns="92377" bIns="461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9" y="4380231"/>
            <a:ext cx="5546725" cy="4148772"/>
          </a:xfrm>
          <a:prstGeom prst="rect">
            <a:avLst/>
          </a:prstGeom>
        </p:spPr>
        <p:txBody>
          <a:bodyPr vert="horz" lIns="92377" tIns="46189" rIns="92377" bIns="4618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289"/>
            <a:ext cx="3005138" cy="461328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6" y="8757289"/>
            <a:ext cx="3005138" cy="461328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E434D44-D6CD-44A9-AD79-7624AFD64F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03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224462" y="4851357"/>
            <a:ext cx="3657600" cy="299972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24462" y="5199927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Client name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224462" y="5448505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8839509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54115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517008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0642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18387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7032599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328834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371599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371601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6332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114109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89316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39486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040004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5862525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39486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040004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5862525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39486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040004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862525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0875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717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52626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476652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600678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52626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476652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00678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52626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476652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600678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89411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91352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611675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06663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7001651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91352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611675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306663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01651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1352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611675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5306663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7001651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19846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0682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618573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04140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46159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88177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304169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0682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618573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04140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446159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88177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7304169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0682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618573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04140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46159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88177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7304169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25184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74172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39060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607047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823484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039923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625635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7472800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4172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39060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2607047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3823484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039923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625635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3"/>
          </p:nvPr>
        </p:nvSpPr>
        <p:spPr>
          <a:xfrm>
            <a:off x="7472800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174172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39060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07047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3823484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039923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2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625635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7472800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68681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13305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latin typeface="+mn-lt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latin typeface="+mn-lt"/>
              </a:rPr>
              <a:t>Effort/Cost</a:t>
            </a:r>
            <a:endParaRPr lang="en-US" sz="1200" b="1" dirty="0">
              <a:latin typeface="+mn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19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192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Selectively</a:t>
            </a:r>
            <a:r>
              <a:rPr lang="en-US" sz="1600" b="1" u="sng" baseline="0" dirty="0" smtClean="0">
                <a:latin typeface="+mn-lt"/>
                <a:ea typeface="ＭＳ Ｐゴシック" pitchFamily="-112" charset="-128"/>
              </a:rPr>
              <a:t> Invest</a:t>
            </a:r>
            <a:endParaRPr lang="en-US" sz="1600" b="1" u="sng" dirty="0" smtClean="0">
              <a:latin typeface="+mn-lt"/>
              <a:ea typeface="ＭＳ Ｐゴシック" pitchFamily="-112" charset="-128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286000" y="41148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1663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914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819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105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010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105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7010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3124200" y="47244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133600" y="5775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761" y="1266825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092819" y="1266825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45937" y="1266825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7092819" y="685800"/>
            <a:ext cx="1889256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752975" y="685800"/>
            <a:ext cx="22860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1723" y="685800"/>
            <a:ext cx="45367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146507" y="194158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7086565" y="194158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4739683" y="194158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46507" y="2616339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086565" y="2616339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739683" y="2616339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46507" y="3291096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086565" y="3291096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39683" y="3291096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46507" y="3965853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7086565" y="3965853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739683" y="3965853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146507" y="4640610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7086565" y="4640610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4739683" y="4640610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146507" y="5315367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086565" y="5315367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739683" y="5315367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507" y="599012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86565" y="599012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739683" y="599012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53348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39200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15560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51338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48552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28216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65156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262157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670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28663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7000" y="128663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72385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667000" y="172385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16106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667000" y="216106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259828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667000" y="259828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03549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667000" y="303549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347271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667000" y="347271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390992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667000" y="390992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434714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2667000" y="434714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152400" y="478435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667000" y="478435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152400" y="522157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2667000" y="522157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52400" y="565878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2667000" y="565878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152400" y="6096000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40"/>
          </p:nvPr>
        </p:nvSpPr>
        <p:spPr>
          <a:xfrm>
            <a:off x="2667000" y="6096000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44941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1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24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4130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736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9342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12648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6200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1524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64592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13944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63296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1653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1" descr="Gantt image for editing modifie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64796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82101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399407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2649685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" descr="Grant Ch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96898" y="1303149"/>
            <a:ext cx="5430839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338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800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7724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4262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558369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805284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3" descr="Grant Chart_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55587"/>
            <a:ext cx="534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80294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41282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24247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902270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963258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5308350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5" descr="Grant Chart_6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55586"/>
            <a:ext cx="5349240" cy="52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13999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16063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500657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87315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7397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0374784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7" descr="Grant Chart_8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33631"/>
            <a:ext cx="5340096" cy="527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879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51262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04846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70902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301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6958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907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9207939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8" name="Picture 23" descr="Grant Chart_12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49295"/>
            <a:ext cx="5358384" cy="52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9634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13994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568234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83551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455259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37420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471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116877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01165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898862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66552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78606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8088465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60161" y="1181745"/>
            <a:ext cx="5823678" cy="4761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0289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9681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0745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781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205693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20072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40345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1450" y="1385843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Situation: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2935250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Challenges: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4781005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Critical Questions:</a:t>
            </a:r>
          </a:p>
        </p:txBody>
      </p:sp>
    </p:spTree>
    <p:extLst>
      <p:ext uri="{BB962C8B-B14F-4D97-AF65-F5344CB8AC3E}">
        <p14:creationId xmlns:p14="http://schemas.microsoft.com/office/powerpoint/2010/main" val="20725613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46" Type="http://schemas.openxmlformats.org/officeDocument/2006/relationships/image" Target="../media/image3.jpeg"/><Relationship Id="rId2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30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3.xml"/><Relationship Id="rId9" Type="http://schemas.openxmlformats.org/officeDocument/2006/relationships/slideLayout" Target="../slideLayouts/slideLayout10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33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0.xml"/><Relationship Id="rId37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40.xml"/><Relationship Id="rId40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2.xml"/><Relationship Id="rId42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45.xml"/><Relationship Id="rId4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5938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Nerium 2015.05.20 2015 Corporate 2x2 draft v1 </a:t>
            </a:r>
            <a:r>
              <a:rPr kumimoji="0" lang="en-US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js</a:t>
            </a: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/>
            </a:endParaRP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3698570" y="6671665"/>
            <a:ext cx="173736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Nerium and</a:t>
            </a: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9" r:id="rId17"/>
    <p:sldLayoutId id="2147483991" r:id="rId18"/>
    <p:sldLayoutId id="2147483992" r:id="rId19"/>
    <p:sldLayoutId id="2147483993" r:id="rId20"/>
    <p:sldLayoutId id="2147483994" r:id="rId21"/>
    <p:sldLayoutId id="2147483995" r:id="rId22"/>
    <p:sldLayoutId id="2147483996" r:id="rId23"/>
    <p:sldLayoutId id="2147483997" r:id="rId24"/>
    <p:sldLayoutId id="2147483998" r:id="rId25"/>
    <p:sldLayoutId id="2147484001" r:id="rId26"/>
    <p:sldLayoutId id="2147484000" r:id="rId27"/>
    <p:sldLayoutId id="2147483999" r:id="rId28"/>
    <p:sldLayoutId id="2147484002" r:id="rId29"/>
    <p:sldLayoutId id="2147484003" r:id="rId30"/>
    <p:sldLayoutId id="2147484004" r:id="rId31"/>
    <p:sldLayoutId id="2147484005" r:id="rId32"/>
    <p:sldLayoutId id="2147484014" r:id="rId33"/>
    <p:sldLayoutId id="2147484016" r:id="rId34"/>
    <p:sldLayoutId id="2147484017" r:id="rId35"/>
    <p:sldLayoutId id="2147484018" r:id="rId36"/>
    <p:sldLayoutId id="2147484019" r:id="rId37"/>
    <p:sldLayoutId id="2147484020" r:id="rId38"/>
    <p:sldLayoutId id="2147484021" r:id="rId39"/>
    <p:sldLayoutId id="2147484022" r:id="rId40"/>
    <p:sldLayoutId id="2147484023" r:id="rId41"/>
    <p:sldLayoutId id="2147484024" r:id="rId42"/>
    <p:sldLayoutId id="2147484025" r:id="rId43"/>
    <p:sldLayoutId id="2147484026" r:id="rId44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Nerium 2015 Corporate 2x2 </a:t>
            </a:r>
            <a:r>
              <a:rPr lang="en-US" dirty="0" smtClean="0"/>
              <a:t>(DRAFT)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000" dirty="0" smtClean="0"/>
              <a:t>Next steps…finalize, assign “A”, review monthly with NLT, learn to say “No”, master “Trade Off” dialogue.</a:t>
            </a:r>
            <a:endParaRPr lang="en-US" sz="1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14400" y="1589964"/>
            <a:ext cx="762000" cy="548640"/>
          </a:xfrm>
          <a:solidFill>
            <a:schemeClr val="accent2"/>
          </a:solidFill>
          <a:ln>
            <a:noFill/>
          </a:ln>
        </p:spPr>
        <p:txBody>
          <a:bodyPr anchor="t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Korea Launch (RT)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52600" y="1589964"/>
            <a:ext cx="1219200" cy="548640"/>
          </a:xfrm>
          <a:solidFill>
            <a:schemeClr val="accent2"/>
          </a:solidFill>
          <a:ln>
            <a:noFill/>
          </a:ln>
        </p:spPr>
        <p:txBody>
          <a:bodyPr anchor="t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Country on a Shelf Approach (AR)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925162" y="1584960"/>
            <a:ext cx="916004" cy="548640"/>
          </a:xfrm>
          <a:solidFill>
            <a:schemeClr val="accent2"/>
          </a:solidFill>
          <a:ln>
            <a:noFill/>
          </a:ln>
        </p:spPr>
        <p:txBody>
          <a:bodyPr anchor="t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Monthly Brand Partner Purge (JB)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914400" y="2286000"/>
            <a:ext cx="1219200" cy="374729"/>
          </a:xfrm>
          <a:solidFill>
            <a:schemeClr val="accent2"/>
          </a:solidFill>
          <a:ln>
            <a:noFill/>
          </a:ln>
        </p:spPr>
        <p:txBody>
          <a:bodyPr anchor="t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Global Firming Product (AOR)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980296" y="1385248"/>
            <a:ext cx="731520" cy="498764"/>
          </a:xfrm>
          <a:solidFill>
            <a:srgbClr val="00B0F0"/>
          </a:solidFill>
        </p:spPr>
        <p:txBody>
          <a:bodyPr anchor="t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Support US, MX, CA (JD)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5857184" y="1509198"/>
            <a:ext cx="696016" cy="624402"/>
          </a:xfrm>
          <a:solidFill>
            <a:srgbClr val="00B0F0"/>
          </a:solidFill>
        </p:spPr>
        <p:txBody>
          <a:bodyPr anchor="t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Consumer Mkt, PC Outreach &amp; </a:t>
            </a:r>
            <a:r>
              <a:rPr lang="en-US" sz="1000" b="1" dirty="0" err="1" smtClean="0">
                <a:solidFill>
                  <a:schemeClr val="bg1"/>
                </a:solidFill>
              </a:rPr>
              <a:t>Exp</a:t>
            </a:r>
            <a:r>
              <a:rPr lang="en-US" sz="1000" b="1" dirty="0" smtClean="0">
                <a:solidFill>
                  <a:schemeClr val="bg1"/>
                </a:solidFill>
              </a:rPr>
              <a:t> (AOR)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858000" y="1600200"/>
            <a:ext cx="1251800" cy="389941"/>
          </a:xfrm>
          <a:solidFill>
            <a:srgbClr val="00B0F0"/>
          </a:solidFill>
        </p:spPr>
        <p:txBody>
          <a:bodyPr anchor="t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Platform Stability &amp; Enhancements (AC)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8132782" y="1486372"/>
            <a:ext cx="833011" cy="548640"/>
          </a:xfrm>
          <a:solidFill>
            <a:srgbClr val="00B0F0"/>
          </a:solidFill>
        </p:spPr>
        <p:txBody>
          <a:bodyPr anchor="t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 err="1" smtClean="0">
                <a:solidFill>
                  <a:schemeClr val="bg1"/>
                </a:solidFill>
              </a:rPr>
              <a:t>Int</a:t>
            </a:r>
            <a:r>
              <a:rPr lang="en-US" sz="1000" b="1" dirty="0" smtClean="0">
                <a:solidFill>
                  <a:schemeClr val="bg1"/>
                </a:solidFill>
              </a:rPr>
              <a:t>/Ext Reputation Mgmt. (AOR)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4953000" y="4050229"/>
            <a:ext cx="685800" cy="533400"/>
          </a:xfrm>
          <a:solidFill>
            <a:srgbClr val="00CC00"/>
          </a:solidFill>
        </p:spPr>
        <p:txBody>
          <a:bodyPr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Live Happy Integration (DH)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5943159" y="4050229"/>
            <a:ext cx="685800" cy="533400"/>
          </a:xfrm>
          <a:solidFill>
            <a:srgbClr val="00CC00"/>
          </a:solidFill>
        </p:spPr>
        <p:txBody>
          <a:bodyPr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Celebrity Marketing (AOR)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6806394" y="4102744"/>
            <a:ext cx="1177487" cy="480885"/>
          </a:xfrm>
          <a:solidFill>
            <a:srgbClr val="00CC00"/>
          </a:solidFill>
        </p:spPr>
        <p:txBody>
          <a:bodyPr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PC Loyalty Program/Retention Experience (AOR)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8161316" y="4038600"/>
            <a:ext cx="802987" cy="545029"/>
          </a:xfrm>
          <a:solidFill>
            <a:srgbClr val="00CC00"/>
          </a:solidFill>
        </p:spPr>
        <p:txBody>
          <a:bodyPr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Financial Transaction System (JB)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1650242" y="3916645"/>
            <a:ext cx="685800" cy="372197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sz="1000" b="1" dirty="0" smtClean="0"/>
              <a:t>Europe NFR (RT)</a:t>
            </a:r>
            <a:endParaRPr lang="en-US" sz="1000" b="1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2381386" y="2286000"/>
            <a:ext cx="914400" cy="350985"/>
          </a:xfrm>
          <a:solidFill>
            <a:schemeClr val="accent2"/>
          </a:solidFill>
          <a:ln>
            <a:noFill/>
          </a:ln>
        </p:spPr>
        <p:txBody>
          <a:bodyPr anchor="t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Dallas Get Real (AOR)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7"/>
          </p:nvPr>
        </p:nvSpPr>
        <p:spPr>
          <a:xfrm>
            <a:off x="3543572" y="2286000"/>
            <a:ext cx="1297594" cy="639116"/>
          </a:xfrm>
          <a:solidFill>
            <a:schemeClr val="accent2"/>
          </a:solidFill>
          <a:ln>
            <a:noFill/>
          </a:ln>
        </p:spPr>
        <p:txBody>
          <a:bodyPr anchor="t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Institutionalize </a:t>
            </a:r>
            <a:r>
              <a:rPr lang="en-US" sz="1000" b="1" dirty="0" smtClean="0">
                <a:solidFill>
                  <a:schemeClr val="bg1"/>
                </a:solidFill>
              </a:rPr>
              <a:t>Project </a:t>
            </a:r>
            <a:r>
              <a:rPr lang="en-US" sz="1000" b="1" dirty="0" smtClean="0">
                <a:solidFill>
                  <a:schemeClr val="bg1"/>
                </a:solidFill>
              </a:rPr>
              <a:t>Initiation &amp; Mgmt.: Workzone, RACI (AR)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8"/>
          </p:nvPr>
        </p:nvSpPr>
        <p:spPr>
          <a:xfrm>
            <a:off x="4972880" y="1961864"/>
            <a:ext cx="804672" cy="672393"/>
          </a:xfrm>
          <a:solidFill>
            <a:srgbClr val="00B0F0"/>
          </a:solidFill>
        </p:spPr>
        <p:txBody>
          <a:bodyPr anchor="t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Disciplined Product Development Mgmt. (AR)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9"/>
          </p:nvPr>
        </p:nvSpPr>
        <p:spPr>
          <a:xfrm>
            <a:off x="5840104" y="2179048"/>
            <a:ext cx="899209" cy="613056"/>
          </a:xfrm>
          <a:solidFill>
            <a:srgbClr val="00B0F0"/>
          </a:solidFill>
        </p:spPr>
        <p:txBody>
          <a:bodyPr anchor="t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Right Size Organization &amp; Fill Talent Holes (JD)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0"/>
          </p:nvPr>
        </p:nvSpPr>
        <p:spPr>
          <a:xfrm>
            <a:off x="4953000" y="4641921"/>
            <a:ext cx="934321" cy="637399"/>
          </a:xfrm>
          <a:solidFill>
            <a:srgbClr val="00CC00"/>
          </a:solidFill>
        </p:spPr>
        <p:txBody>
          <a:bodyPr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Define Backorder/ERP/Inventory Mgt. System (AR)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1"/>
          </p:nvPr>
        </p:nvSpPr>
        <p:spPr>
          <a:xfrm>
            <a:off x="6299183" y="4656844"/>
            <a:ext cx="1002369" cy="616196"/>
          </a:xfrm>
          <a:solidFill>
            <a:srgbClr val="00CC00"/>
          </a:solidFill>
        </p:spPr>
        <p:txBody>
          <a:bodyPr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In Depth Field Training Modules (Global) (RM)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32"/>
          </p:nvPr>
        </p:nvSpPr>
        <p:spPr>
          <a:xfrm>
            <a:off x="2420203" y="4211432"/>
            <a:ext cx="685800" cy="372197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sz="1000" b="1" dirty="0" smtClean="0"/>
              <a:t>Caribbean NFR (RT)</a:t>
            </a:r>
            <a:endParaRPr lang="en-US" sz="1000" b="1" dirty="0"/>
          </a:p>
        </p:txBody>
      </p:sp>
      <p:sp>
        <p:nvSpPr>
          <p:cNvPr id="29" name="Text Placeholder 9"/>
          <p:cNvSpPr txBox="1">
            <a:spLocks/>
          </p:cNvSpPr>
          <p:nvPr/>
        </p:nvSpPr>
        <p:spPr bwMode="auto">
          <a:xfrm>
            <a:off x="914400" y="3139659"/>
            <a:ext cx="1018618" cy="44174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New Admin Tool Implementation (AC)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0" name="Text Placeholder 9"/>
          <p:cNvSpPr txBox="1">
            <a:spLocks/>
          </p:cNvSpPr>
          <p:nvPr/>
        </p:nvSpPr>
        <p:spPr bwMode="auto">
          <a:xfrm>
            <a:off x="2098705" y="2995352"/>
            <a:ext cx="1371600" cy="68125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Global Rhythm:  Optimize,  Consistency,  Training (JD)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1" name="Text Placeholder 9"/>
          <p:cNvSpPr txBox="1">
            <a:spLocks/>
          </p:cNvSpPr>
          <p:nvPr/>
        </p:nvSpPr>
        <p:spPr bwMode="auto">
          <a:xfrm>
            <a:off x="3635992" y="3055921"/>
            <a:ext cx="1205174" cy="67450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Define KPIs, Metrics, &amp; Process (JD)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2" name="Text Placeholder 23"/>
          <p:cNvSpPr txBox="1">
            <a:spLocks/>
          </p:cNvSpPr>
          <p:nvPr/>
        </p:nvSpPr>
        <p:spPr bwMode="auto">
          <a:xfrm>
            <a:off x="6811061" y="2133600"/>
            <a:ext cx="885139" cy="35534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Internal Controls (JB)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3" name="Text Placeholder 23"/>
          <p:cNvSpPr txBox="1">
            <a:spLocks/>
          </p:cNvSpPr>
          <p:nvPr/>
        </p:nvSpPr>
        <p:spPr bwMode="auto">
          <a:xfrm>
            <a:off x="7894775" y="2098344"/>
            <a:ext cx="1071018" cy="52026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Annual Incentive Programs/Trips (AOR)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4" name="Text Placeholder 23"/>
          <p:cNvSpPr txBox="1">
            <a:spLocks/>
          </p:cNvSpPr>
          <p:nvPr/>
        </p:nvSpPr>
        <p:spPr bwMode="auto">
          <a:xfrm>
            <a:off x="5725541" y="3164097"/>
            <a:ext cx="731520" cy="57229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EHT Full US Integration (AOR)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5" name="Text Placeholder 23"/>
          <p:cNvSpPr txBox="1">
            <a:spLocks/>
          </p:cNvSpPr>
          <p:nvPr/>
        </p:nvSpPr>
        <p:spPr bwMode="auto">
          <a:xfrm>
            <a:off x="4953000" y="3067922"/>
            <a:ext cx="731520" cy="66751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UN Approach Support (AOR)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6" name="Text Placeholder 23"/>
          <p:cNvSpPr txBox="1">
            <a:spLocks/>
          </p:cNvSpPr>
          <p:nvPr/>
        </p:nvSpPr>
        <p:spPr bwMode="auto">
          <a:xfrm>
            <a:off x="6492240" y="2839688"/>
            <a:ext cx="791062" cy="89574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Mkt &amp; Recruiting: Rules Based Promotion Calendar (AOR)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7" name="Text Placeholder 23"/>
          <p:cNvSpPr txBox="1">
            <a:spLocks/>
          </p:cNvSpPr>
          <p:nvPr/>
        </p:nvSpPr>
        <p:spPr bwMode="auto">
          <a:xfrm>
            <a:off x="7325609" y="2914784"/>
            <a:ext cx="834308" cy="81901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Technology Product Enhancement US, MX, CA (AC)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8" name="Text Placeholder 23"/>
          <p:cNvSpPr txBox="1">
            <a:spLocks/>
          </p:cNvSpPr>
          <p:nvPr/>
        </p:nvSpPr>
        <p:spPr bwMode="auto">
          <a:xfrm>
            <a:off x="8186339" y="3204668"/>
            <a:ext cx="779454" cy="55348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Fix NBI Partnership (JD)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9" name="Text Placeholder 25"/>
          <p:cNvSpPr txBox="1">
            <a:spLocks/>
          </p:cNvSpPr>
          <p:nvPr/>
        </p:nvSpPr>
        <p:spPr bwMode="auto">
          <a:xfrm>
            <a:off x="7356144" y="4640961"/>
            <a:ext cx="685800" cy="494538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Japan Launch (RT)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0" name="Text Placeholder 25"/>
          <p:cNvSpPr txBox="1">
            <a:spLocks/>
          </p:cNvSpPr>
          <p:nvPr/>
        </p:nvSpPr>
        <p:spPr bwMode="auto">
          <a:xfrm>
            <a:off x="8110977" y="4634552"/>
            <a:ext cx="853327" cy="817418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Spec Requirements for Events Phone App (AOR)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1" name="Text Placeholder 25"/>
          <p:cNvSpPr txBox="1">
            <a:spLocks/>
          </p:cNvSpPr>
          <p:nvPr/>
        </p:nvSpPr>
        <p:spPr bwMode="auto">
          <a:xfrm>
            <a:off x="4953000" y="5334000"/>
            <a:ext cx="877983" cy="507552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Design Box Requirements (RM)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2" name="Text Placeholder 25"/>
          <p:cNvSpPr txBox="1">
            <a:spLocks/>
          </p:cNvSpPr>
          <p:nvPr/>
        </p:nvSpPr>
        <p:spPr bwMode="auto">
          <a:xfrm>
            <a:off x="6338248" y="5306704"/>
            <a:ext cx="966743" cy="793378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Define Return/Refund Module Requirements (JB)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3" name="Text Placeholder 25"/>
          <p:cNvSpPr txBox="1">
            <a:spLocks/>
          </p:cNvSpPr>
          <p:nvPr/>
        </p:nvSpPr>
        <p:spPr bwMode="auto">
          <a:xfrm>
            <a:off x="8278503" y="5490210"/>
            <a:ext cx="685800" cy="44958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P&amp;T Roadmap (AC)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4" name="Text Placeholder 25"/>
          <p:cNvSpPr txBox="1">
            <a:spLocks/>
          </p:cNvSpPr>
          <p:nvPr/>
        </p:nvSpPr>
        <p:spPr bwMode="auto">
          <a:xfrm>
            <a:off x="7366553" y="5166360"/>
            <a:ext cx="685800" cy="89916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Research US Hispanic Outreach (AOR)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5" name="Text Placeholder 25"/>
          <p:cNvSpPr txBox="1">
            <a:spLocks/>
          </p:cNvSpPr>
          <p:nvPr/>
        </p:nvSpPr>
        <p:spPr bwMode="auto">
          <a:xfrm>
            <a:off x="4966648" y="5881048"/>
            <a:ext cx="877983" cy="439018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Global Compliance Strategy (EH)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6" name="Text Placeholder 26"/>
          <p:cNvSpPr txBox="1">
            <a:spLocks/>
          </p:cNvSpPr>
          <p:nvPr/>
        </p:nvSpPr>
        <p:spPr bwMode="auto">
          <a:xfrm>
            <a:off x="3276600" y="3994135"/>
            <a:ext cx="706581" cy="50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/>
              <a:t>New Product SKUs (AOR</a:t>
            </a:r>
            <a:endParaRPr lang="en-US" sz="1000" b="1" dirty="0"/>
          </a:p>
        </p:txBody>
      </p:sp>
      <p:sp>
        <p:nvSpPr>
          <p:cNvPr id="47" name="Text Placeholder 26"/>
          <p:cNvSpPr txBox="1">
            <a:spLocks/>
          </p:cNvSpPr>
          <p:nvPr/>
        </p:nvSpPr>
        <p:spPr bwMode="auto">
          <a:xfrm>
            <a:off x="3352800" y="4648200"/>
            <a:ext cx="750050" cy="57665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/>
              <a:t>Deco CRM/Phone Apps (RM)</a:t>
            </a:r>
            <a:endParaRPr lang="en-US" sz="1000" b="1" dirty="0"/>
          </a:p>
        </p:txBody>
      </p:sp>
      <p:sp>
        <p:nvSpPr>
          <p:cNvPr id="48" name="Text Placeholder 26"/>
          <p:cNvSpPr txBox="1">
            <a:spLocks/>
          </p:cNvSpPr>
          <p:nvPr/>
        </p:nvSpPr>
        <p:spPr bwMode="auto">
          <a:xfrm>
            <a:off x="4222450" y="4873879"/>
            <a:ext cx="627054" cy="80079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/>
              <a:t>Launch Global Event Calendar (AC)</a:t>
            </a:r>
            <a:endParaRPr lang="en-US" sz="1000" b="1" dirty="0"/>
          </a:p>
        </p:txBody>
      </p:sp>
      <p:sp>
        <p:nvSpPr>
          <p:cNvPr id="49" name="Text Placeholder 26"/>
          <p:cNvSpPr txBox="1">
            <a:spLocks/>
          </p:cNvSpPr>
          <p:nvPr/>
        </p:nvSpPr>
        <p:spPr bwMode="auto">
          <a:xfrm>
            <a:off x="914400" y="5289535"/>
            <a:ext cx="642346" cy="50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/>
              <a:t>Dynamic Kitting (JB)</a:t>
            </a:r>
            <a:endParaRPr lang="en-US" sz="1000" b="1" dirty="0"/>
          </a:p>
        </p:txBody>
      </p:sp>
      <p:sp>
        <p:nvSpPr>
          <p:cNvPr id="50" name="Text Placeholder 26"/>
          <p:cNvSpPr txBox="1">
            <a:spLocks/>
          </p:cNvSpPr>
          <p:nvPr/>
        </p:nvSpPr>
        <p:spPr bwMode="auto">
          <a:xfrm>
            <a:off x="1866631" y="5334434"/>
            <a:ext cx="659041" cy="50668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/>
              <a:t>Apps by Phone (JD)</a:t>
            </a:r>
            <a:endParaRPr lang="en-US" sz="1000" b="1" dirty="0"/>
          </a:p>
        </p:txBody>
      </p:sp>
      <p:sp>
        <p:nvSpPr>
          <p:cNvPr id="51" name="Text Placeholder 26"/>
          <p:cNvSpPr txBox="1">
            <a:spLocks/>
          </p:cNvSpPr>
          <p:nvPr/>
        </p:nvSpPr>
        <p:spPr bwMode="auto">
          <a:xfrm>
            <a:off x="2701842" y="5630215"/>
            <a:ext cx="706581" cy="50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/>
              <a:t>Other New Markets (RT)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588508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gen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sz="1600" dirty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tagen Master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 11 24 Stagen Master</Template>
  <TotalTime>0</TotalTime>
  <Words>361</Words>
  <Application>Microsoft Macintosh PowerPoint</Application>
  <PresentationFormat>On-screen Show (4:3)</PresentationFormat>
  <Paragraphs>45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Stagen 2012</vt:lpstr>
      <vt:lpstr>1_Stagen Master Layouts</vt:lpstr>
      <vt:lpstr>Nerium 2015 Corporate 2x2 (DRAFT)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2011-05-19T14:08:04Z</dcterms:created>
  <dcterms:modified xsi:type="dcterms:W3CDTF">2015-06-05T21:29:40Z</dcterms:modified>
</cp:coreProperties>
</file>