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66" y="-8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94D07-DDA8-4A91-930E-9D42510B844D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35D7C-EB5D-4CA7-8670-C173C4416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700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94D07-DDA8-4A91-930E-9D42510B844D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35D7C-EB5D-4CA7-8670-C173C4416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472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94D07-DDA8-4A91-930E-9D42510B844D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35D7C-EB5D-4CA7-8670-C173C4416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735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94D07-DDA8-4A91-930E-9D42510B844D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35D7C-EB5D-4CA7-8670-C173C4416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210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94D07-DDA8-4A91-930E-9D42510B844D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35D7C-EB5D-4CA7-8670-C173C4416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305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94D07-DDA8-4A91-930E-9D42510B844D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35D7C-EB5D-4CA7-8670-C173C4416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872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94D07-DDA8-4A91-930E-9D42510B844D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35D7C-EB5D-4CA7-8670-C173C4416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32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94D07-DDA8-4A91-930E-9D42510B844D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35D7C-EB5D-4CA7-8670-C173C4416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28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94D07-DDA8-4A91-930E-9D42510B844D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35D7C-EB5D-4CA7-8670-C173C4416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839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94D07-DDA8-4A91-930E-9D42510B844D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35D7C-EB5D-4CA7-8670-C173C4416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28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94D07-DDA8-4A91-930E-9D42510B844D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35D7C-EB5D-4CA7-8670-C173C4416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762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94D07-DDA8-4A91-930E-9D42510B844D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35D7C-EB5D-4CA7-8670-C173C4416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55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Stakeholder Mapping</a:t>
            </a:r>
          </a:p>
        </p:txBody>
      </p:sp>
      <p:pic>
        <p:nvPicPr>
          <p:cNvPr id="65539" name="Pictur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3938" y="1497013"/>
            <a:ext cx="4567237" cy="422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5722938" y="3092450"/>
            <a:ext cx="1000125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9" tIns="40820" rIns="81639" bIns="40820"/>
          <a:lstStyle>
            <a:lvl1pPr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ts val="575"/>
              </a:spcBef>
              <a:spcAft>
                <a:spcPts val="1288"/>
              </a:spcAft>
            </a:pPr>
            <a:r>
              <a:rPr lang="en-US" altLang="en-US" sz="1300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Customers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2411413" y="3062288"/>
            <a:ext cx="954087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9" tIns="40820" rIns="81639" bIns="40820"/>
          <a:lstStyle>
            <a:lvl1pPr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ts val="575"/>
              </a:spcBef>
              <a:spcAft>
                <a:spcPts val="1288"/>
              </a:spcAft>
            </a:pPr>
            <a:r>
              <a:rPr lang="en-US" altLang="en-US" sz="1300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Investors</a:t>
            </a: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4030663" y="1978025"/>
            <a:ext cx="10541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9" tIns="40820" rIns="81639" bIns="40820"/>
          <a:lstStyle>
            <a:lvl1pPr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ts val="575"/>
              </a:spcBef>
              <a:spcAft>
                <a:spcPts val="1288"/>
              </a:spcAft>
            </a:pPr>
            <a:r>
              <a:rPr lang="en-US" altLang="en-US" sz="1300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Employees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2940050" y="4887913"/>
            <a:ext cx="10398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9" tIns="40820" rIns="81639" bIns="40820"/>
          <a:lstStyle>
            <a:lvl1pPr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ts val="575"/>
              </a:spcBef>
              <a:spcAft>
                <a:spcPts val="1288"/>
              </a:spcAft>
            </a:pPr>
            <a:r>
              <a:rPr lang="en-US" altLang="en-US" sz="1300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Community</a:t>
            </a: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5226050" y="4949825"/>
            <a:ext cx="954088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9" tIns="40820" rIns="81639" bIns="40820"/>
          <a:lstStyle>
            <a:lvl1pPr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ts val="575"/>
              </a:spcBef>
              <a:spcAft>
                <a:spcPts val="1288"/>
              </a:spcAft>
            </a:pPr>
            <a:r>
              <a:rPr lang="en-US" altLang="en-US" sz="1300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Suppliers</a:t>
            </a: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3757613" y="3408363"/>
            <a:ext cx="1620837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9" tIns="40820" rIns="81639" bIns="40820"/>
          <a:lstStyle>
            <a:lvl1pPr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ts val="575"/>
              </a:spcBef>
              <a:spcAft>
                <a:spcPts val="1288"/>
              </a:spcAft>
            </a:pPr>
            <a:r>
              <a:rPr lang="en-US" altLang="en-US" sz="1300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Why does your company exist? What do you  stand for?</a:t>
            </a: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4062413" y="1276350"/>
            <a:ext cx="9540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9" tIns="40820" rIns="81639" bIns="40820"/>
          <a:lstStyle>
            <a:lvl1pPr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ts val="575"/>
              </a:spcBef>
              <a:spcAft>
                <a:spcPts val="1288"/>
              </a:spcAft>
            </a:pPr>
            <a:r>
              <a:rPr lang="en-US" altLang="en-US" sz="1300" u="sng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Needs</a:t>
            </a:r>
          </a:p>
        </p:txBody>
      </p: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6218238" y="2379663"/>
            <a:ext cx="954087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9" tIns="40820" rIns="81639" bIns="40820"/>
          <a:lstStyle>
            <a:lvl1pPr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ts val="575"/>
              </a:spcBef>
              <a:spcAft>
                <a:spcPts val="1288"/>
              </a:spcAft>
            </a:pPr>
            <a:r>
              <a:rPr lang="en-US" altLang="en-US" sz="1300" u="sng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Needs</a:t>
            </a:r>
          </a:p>
        </p:txBody>
      </p: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5932488" y="4283075"/>
            <a:ext cx="9540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9" tIns="40820" rIns="81639" bIns="40820"/>
          <a:lstStyle>
            <a:lvl1pPr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ts val="575"/>
              </a:spcBef>
              <a:spcAft>
                <a:spcPts val="1288"/>
              </a:spcAft>
            </a:pPr>
            <a:r>
              <a:rPr lang="en-US" altLang="en-US" sz="1300" u="sng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Needs</a:t>
            </a:r>
          </a:p>
        </p:txBody>
      </p:sp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2216150" y="2379663"/>
            <a:ext cx="954088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9" tIns="40820" rIns="81639" bIns="40820"/>
          <a:lstStyle>
            <a:lvl1pPr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ts val="575"/>
              </a:spcBef>
              <a:spcAft>
                <a:spcPts val="1288"/>
              </a:spcAft>
            </a:pPr>
            <a:r>
              <a:rPr lang="en-US" altLang="en-US" sz="1300" u="sng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Needs</a:t>
            </a:r>
          </a:p>
        </p:txBody>
      </p: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2559050" y="4283075"/>
            <a:ext cx="954088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9" tIns="40820" rIns="81639" bIns="40820"/>
          <a:lstStyle>
            <a:lvl1pPr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ts val="575"/>
              </a:spcBef>
              <a:spcAft>
                <a:spcPts val="1288"/>
              </a:spcAft>
            </a:pPr>
            <a:r>
              <a:rPr lang="en-US" altLang="en-US" sz="1300" u="sng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Needs</a:t>
            </a:r>
          </a:p>
        </p:txBody>
      </p:sp>
      <p:sp>
        <p:nvSpPr>
          <p:cNvPr id="19" name="Oval 18"/>
          <p:cNvSpPr/>
          <p:nvPr/>
        </p:nvSpPr>
        <p:spPr>
          <a:xfrm>
            <a:off x="8778875" y="6719888"/>
            <a:ext cx="90488" cy="904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418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34" grpId="0"/>
      <p:bldP spid="35" grpId="0"/>
      <p:bldP spid="36" grpId="0"/>
      <p:bldP spid="37" grpId="0"/>
      <p:bldP spid="38" grpId="0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3938" y="2349500"/>
            <a:ext cx="4567237" cy="422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5608638" y="3932238"/>
            <a:ext cx="12017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9" tIns="40820" rIns="81639" bIns="40820"/>
          <a:lstStyle>
            <a:lvl1pPr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ts val="575"/>
              </a:spcBef>
              <a:spcAft>
                <a:spcPts val="1288"/>
              </a:spcAft>
            </a:pPr>
            <a:r>
              <a:rPr lang="en-US" altLang="en-US" sz="1300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Guests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2411413" y="3914775"/>
            <a:ext cx="9540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9" tIns="40820" rIns="81639" bIns="40820"/>
          <a:lstStyle>
            <a:lvl1pPr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ts val="575"/>
              </a:spcBef>
              <a:spcAft>
                <a:spcPts val="1288"/>
              </a:spcAft>
            </a:pPr>
            <a:r>
              <a:rPr lang="en-US" altLang="en-US" sz="1300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Investors</a:t>
            </a: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4030663" y="2728913"/>
            <a:ext cx="1054100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9" tIns="40820" rIns="81639" bIns="40820"/>
          <a:lstStyle>
            <a:lvl1pPr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ts val="575"/>
              </a:spcBef>
              <a:spcAft>
                <a:spcPts val="1288"/>
              </a:spcAft>
            </a:pPr>
            <a:r>
              <a:rPr lang="en-US" altLang="en-US" sz="1300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Team Members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2940050" y="5741988"/>
            <a:ext cx="1039813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9" tIns="40820" rIns="81639" bIns="40820"/>
          <a:lstStyle>
            <a:lvl1pPr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ts val="575"/>
              </a:spcBef>
              <a:spcAft>
                <a:spcPts val="1288"/>
              </a:spcAft>
            </a:pPr>
            <a:r>
              <a:rPr lang="en-US" altLang="en-US" sz="1300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Community</a:t>
            </a: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5116513" y="5772150"/>
            <a:ext cx="1146175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9" tIns="40820" rIns="81639" bIns="40820"/>
          <a:lstStyle>
            <a:lvl1pPr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ts val="575"/>
              </a:spcBef>
              <a:spcAft>
                <a:spcPts val="1288"/>
              </a:spcAft>
            </a:pPr>
            <a:r>
              <a:rPr lang="en-US" altLang="en-US" sz="1300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Vendors</a:t>
            </a: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3757613" y="4241800"/>
            <a:ext cx="1620837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9" tIns="40820" rIns="81639" bIns="40820"/>
          <a:lstStyle>
            <a:lvl1pPr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ts val="575"/>
              </a:spcBef>
              <a:spcAft>
                <a:spcPts val="1288"/>
              </a:spcAft>
            </a:pPr>
            <a:r>
              <a:rPr lang="en-US" altLang="en-US" sz="1300" dirty="0" smtClean="0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Opening hearts and minds…one story at a time</a:t>
            </a: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3757613" y="1733550"/>
            <a:ext cx="17240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9" tIns="40820" rIns="81639" bIns="40820"/>
          <a:lstStyle>
            <a:lvl1pPr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ts val="575"/>
              </a:spcBef>
              <a:spcAft>
                <a:spcPts val="1288"/>
              </a:spcAft>
            </a:pPr>
            <a:r>
              <a:rPr lang="en-US" altLang="en-US" sz="1300" u="sng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Employee Key Need: </a:t>
            </a:r>
            <a:r>
              <a:rPr lang="en-US" altLang="en-US" sz="1300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Compensation</a:t>
            </a:r>
          </a:p>
        </p:txBody>
      </p: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685800" y="5268913"/>
            <a:ext cx="2224088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9" tIns="40820" rIns="81639" bIns="40820"/>
          <a:lstStyle>
            <a:lvl1pPr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ts val="575"/>
              </a:spcBef>
              <a:spcAft>
                <a:spcPts val="1288"/>
              </a:spcAft>
            </a:pPr>
            <a:r>
              <a:rPr lang="en-US" altLang="en-US" sz="1300" u="sng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School Key Need: </a:t>
            </a:r>
            <a:r>
              <a:rPr lang="en-US" altLang="en-US" sz="1300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Strengthen relationships with parent community</a:t>
            </a:r>
          </a:p>
        </p:txBody>
      </p:sp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700088" y="3019425"/>
            <a:ext cx="2046287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9" tIns="40820" rIns="81639" bIns="40820"/>
          <a:lstStyle>
            <a:lvl1pPr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ts val="575"/>
              </a:spcBef>
              <a:spcAft>
                <a:spcPts val="1288"/>
              </a:spcAft>
            </a:pPr>
            <a:r>
              <a:rPr lang="en-US" altLang="en-US" sz="1300" u="sng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Shareholder Key Needs: </a:t>
            </a:r>
            <a:r>
              <a:rPr lang="en-US" altLang="en-US" sz="1300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Revenue &amp; New Customers</a:t>
            </a:r>
          </a:p>
        </p:txBody>
      </p:sp>
      <p:pic>
        <p:nvPicPr>
          <p:cNvPr id="68620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2238" y="306388"/>
            <a:ext cx="263207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6262688" y="5268913"/>
            <a:ext cx="2224087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9" tIns="40820" rIns="81639" bIns="40820"/>
          <a:lstStyle>
            <a:lvl1pPr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ts val="575"/>
              </a:spcBef>
              <a:spcAft>
                <a:spcPts val="1288"/>
              </a:spcAft>
            </a:pPr>
            <a:r>
              <a:rPr lang="en-US" altLang="en-US" sz="1300" u="sng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Distributor Key Need: </a:t>
            </a:r>
            <a:r>
              <a:rPr lang="en-US" altLang="en-US" sz="1300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Broader distribution for independent films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3" y="265113"/>
            <a:ext cx="1774825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6543675" y="3019425"/>
            <a:ext cx="1957388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9" tIns="40820" rIns="81639" bIns="40820"/>
          <a:lstStyle>
            <a:lvl1pPr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ts val="575"/>
              </a:spcBef>
              <a:spcAft>
                <a:spcPts val="1288"/>
              </a:spcAft>
            </a:pPr>
            <a:r>
              <a:rPr lang="en-US" altLang="en-US" sz="1300" u="sng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Parent Key Need: </a:t>
            </a:r>
            <a:r>
              <a:rPr lang="en-US" altLang="en-US" sz="1300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Learn how to be a better parent</a:t>
            </a:r>
          </a:p>
        </p:txBody>
      </p:sp>
    </p:spTree>
    <p:extLst>
      <p:ext uri="{BB962C8B-B14F-4D97-AF65-F5344CB8AC3E}">
        <p14:creationId xmlns:p14="http://schemas.microsoft.com/office/powerpoint/2010/main" val="35602613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34" grpId="0"/>
      <p:bldP spid="35" grpId="0"/>
      <p:bldP spid="37" grpId="0"/>
      <p:bldP spid="20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3938" y="2349500"/>
            <a:ext cx="4567237" cy="422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5608638" y="3932238"/>
            <a:ext cx="12017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9" tIns="40820" rIns="81639" bIns="40820"/>
          <a:lstStyle>
            <a:lvl1pPr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ts val="575"/>
              </a:spcBef>
              <a:spcAft>
                <a:spcPts val="1288"/>
              </a:spcAft>
            </a:pPr>
            <a:r>
              <a:rPr lang="en-US" altLang="en-US" sz="1300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Guests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2411413" y="3914775"/>
            <a:ext cx="9540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9" tIns="40820" rIns="81639" bIns="40820"/>
          <a:lstStyle>
            <a:lvl1pPr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ts val="575"/>
              </a:spcBef>
              <a:spcAft>
                <a:spcPts val="1288"/>
              </a:spcAft>
            </a:pPr>
            <a:r>
              <a:rPr lang="en-US" altLang="en-US" sz="1300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Investors</a:t>
            </a: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4030663" y="2728913"/>
            <a:ext cx="1054100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9" tIns="40820" rIns="81639" bIns="40820"/>
          <a:lstStyle>
            <a:lvl1pPr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ts val="575"/>
              </a:spcBef>
              <a:spcAft>
                <a:spcPts val="1288"/>
              </a:spcAft>
            </a:pPr>
            <a:r>
              <a:rPr lang="en-US" altLang="en-US" sz="1300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Team Members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2940050" y="5741988"/>
            <a:ext cx="1039813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9" tIns="40820" rIns="81639" bIns="40820"/>
          <a:lstStyle>
            <a:lvl1pPr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ts val="575"/>
              </a:spcBef>
              <a:spcAft>
                <a:spcPts val="1288"/>
              </a:spcAft>
            </a:pPr>
            <a:r>
              <a:rPr lang="en-US" altLang="en-US" sz="1300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Community</a:t>
            </a: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5116513" y="5772150"/>
            <a:ext cx="1146175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9" tIns="40820" rIns="81639" bIns="40820"/>
          <a:lstStyle>
            <a:lvl1pPr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ts val="575"/>
              </a:spcBef>
              <a:spcAft>
                <a:spcPts val="1288"/>
              </a:spcAft>
            </a:pPr>
            <a:r>
              <a:rPr lang="en-US" altLang="en-US" sz="1300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Vendors</a:t>
            </a: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3757613" y="4241800"/>
            <a:ext cx="1620837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9" tIns="40820" rIns="81639" bIns="40820"/>
          <a:lstStyle>
            <a:lvl1pPr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ts val="575"/>
              </a:spcBef>
              <a:spcAft>
                <a:spcPts val="1288"/>
              </a:spcAft>
            </a:pPr>
            <a:r>
              <a:rPr lang="en-US" altLang="en-US" sz="1300" dirty="0" smtClean="0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Opening hearts and minds…one story at a time</a:t>
            </a: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3757613" y="1733550"/>
            <a:ext cx="17240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9" tIns="40820" rIns="81639" bIns="40820"/>
          <a:lstStyle>
            <a:lvl1pPr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ts val="575"/>
              </a:spcBef>
              <a:spcAft>
                <a:spcPts val="1288"/>
              </a:spcAft>
            </a:pPr>
            <a:r>
              <a:rPr lang="en-US" altLang="en-US" sz="1300" u="sng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Employee Key Need: </a:t>
            </a:r>
            <a:r>
              <a:rPr lang="en-US" altLang="en-US" sz="1300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Compensation</a:t>
            </a:r>
          </a:p>
        </p:txBody>
      </p: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685800" y="5268913"/>
            <a:ext cx="2224088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9" tIns="40820" rIns="81639" bIns="40820"/>
          <a:lstStyle>
            <a:lvl1pPr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ts val="575"/>
              </a:spcBef>
              <a:spcAft>
                <a:spcPts val="1288"/>
              </a:spcAft>
            </a:pPr>
            <a:r>
              <a:rPr lang="en-US" altLang="en-US" sz="1300" u="sng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School Key Need: </a:t>
            </a:r>
            <a:r>
              <a:rPr lang="en-US" altLang="en-US" sz="1300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Strengthen relationships with parent community</a:t>
            </a:r>
          </a:p>
        </p:txBody>
      </p:sp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700088" y="3019425"/>
            <a:ext cx="2046287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9" tIns="40820" rIns="81639" bIns="40820"/>
          <a:lstStyle>
            <a:lvl1pPr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ts val="575"/>
              </a:spcBef>
              <a:spcAft>
                <a:spcPts val="1288"/>
              </a:spcAft>
            </a:pPr>
            <a:r>
              <a:rPr lang="en-US" altLang="en-US" sz="1300" u="sng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Shareholder Key Needs: </a:t>
            </a:r>
            <a:r>
              <a:rPr lang="en-US" altLang="en-US" sz="1300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Revenue &amp; New Customers</a:t>
            </a:r>
          </a:p>
        </p:txBody>
      </p:sp>
      <p:pic>
        <p:nvPicPr>
          <p:cNvPr id="68620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2238" y="306388"/>
            <a:ext cx="263207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6262688" y="5268913"/>
            <a:ext cx="2224087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9" tIns="40820" rIns="81639" bIns="40820"/>
          <a:lstStyle>
            <a:lvl1pPr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ts val="575"/>
              </a:spcBef>
              <a:spcAft>
                <a:spcPts val="1288"/>
              </a:spcAft>
            </a:pPr>
            <a:r>
              <a:rPr lang="en-US" altLang="en-US" sz="1300" u="sng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Distributor Key Need: </a:t>
            </a:r>
            <a:r>
              <a:rPr lang="en-US" altLang="en-US" sz="1300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Broader distribution for independent films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3" y="265113"/>
            <a:ext cx="1774825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6543675" y="3019425"/>
            <a:ext cx="1957388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9" tIns="40820" rIns="81639" bIns="40820"/>
          <a:lstStyle>
            <a:lvl1pPr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ts val="575"/>
              </a:spcBef>
              <a:spcAft>
                <a:spcPts val="1288"/>
              </a:spcAft>
            </a:pPr>
            <a:r>
              <a:rPr lang="en-US" altLang="en-US" sz="1300" u="sng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Parent Key Need: </a:t>
            </a:r>
            <a:r>
              <a:rPr lang="en-US" altLang="en-US" sz="1300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Learn how to be a better parent</a:t>
            </a:r>
          </a:p>
        </p:txBody>
      </p:sp>
    </p:spTree>
    <p:extLst>
      <p:ext uri="{BB962C8B-B14F-4D97-AF65-F5344CB8AC3E}">
        <p14:creationId xmlns:p14="http://schemas.microsoft.com/office/powerpoint/2010/main" val="114684405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34" grpId="0"/>
      <p:bldP spid="35" grpId="0"/>
      <p:bldP spid="37" grpId="0"/>
      <p:bldP spid="20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8763000" cy="612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9697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136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Stakeholder Mapping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Stakeholder Mapping</dc:title>
  <dc:creator>Paul Landraitis</dc:creator>
  <cp:lastModifiedBy>Paul Landraitis</cp:lastModifiedBy>
  <cp:revision>2</cp:revision>
  <dcterms:created xsi:type="dcterms:W3CDTF">2017-03-13T16:20:40Z</dcterms:created>
  <dcterms:modified xsi:type="dcterms:W3CDTF">2018-03-14T19:55:16Z</dcterms:modified>
</cp:coreProperties>
</file>