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00104"/>
    <a:srgbClr val="17B050"/>
    <a:srgbClr val="0066FF"/>
    <a:srgbClr val="336600"/>
    <a:srgbClr val="FF3300"/>
    <a:srgbClr val="9A6946"/>
    <a:srgbClr val="AD6A0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8263" autoAdjust="0"/>
  </p:normalViewPr>
  <p:slideViewPr>
    <p:cSldViewPr snapToGrid="0">
      <p:cViewPr varScale="1">
        <p:scale>
          <a:sx n="69" d="100"/>
          <a:sy n="69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4" y="92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6BCB4834-E1EE-43F1-B232-3CD0A4FB5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06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081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5325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6900"/>
            <a:ext cx="512762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380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0813" y="881380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1A12C6C7-BFD8-4E2A-BA20-0B8B7EF42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81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A694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Line 13"/>
          <p:cNvSpPr>
            <a:spLocks noChangeShapeType="1"/>
          </p:cNvSpPr>
          <p:nvPr userDrawn="1"/>
        </p:nvSpPr>
        <p:spPr bwMode="auto">
          <a:xfrm flipV="1">
            <a:off x="1812022" y="6577011"/>
            <a:ext cx="6874777" cy="0"/>
          </a:xfrm>
          <a:prstGeom prst="line">
            <a:avLst/>
          </a:prstGeom>
          <a:noFill/>
          <a:ln w="38100">
            <a:solidFill>
              <a:srgbClr val="9A69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" name="Picture 1" descr="image0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62" y="6353173"/>
            <a:ext cx="15144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6102" y="230233"/>
            <a:ext cx="8919041" cy="4191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A694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 flipV="1">
            <a:off x="1812022" y="6577011"/>
            <a:ext cx="6874777" cy="0"/>
          </a:xfrm>
          <a:prstGeom prst="line">
            <a:avLst/>
          </a:prstGeom>
          <a:noFill/>
          <a:ln w="38100">
            <a:solidFill>
              <a:srgbClr val="9A694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8" name="Picture 1" descr="image0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62" y="6353173"/>
            <a:ext cx="15144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URWClarendonT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URWClarendonT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URWClarendonT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URWClarendon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D6A0A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\\Zion\flightops\Admin\MGMT%20Team%20Action%20Items\2017\2X2\2017%20Initiative%20-EF-%20Contract%20Enhancements%20-%20Montgomery.pptx" TargetMode="External"/><Relationship Id="rId13" Type="http://schemas.openxmlformats.org/officeDocument/2006/relationships/hyperlink" Target="file:///\\Zion\flightops\Admin\MGMT%20Team%20Action%20Items\2017\2X2\2017%20Initiative%20-RB-%20Business%20Continuity%20-%20Raysor-Mulholland.pptx" TargetMode="External"/><Relationship Id="rId18" Type="http://schemas.openxmlformats.org/officeDocument/2006/relationships/hyperlink" Target="file:///\\Zion\flightops\Admin\MGMT%20Team%20Action%20Items\2017\2X2\2017%20Initiative%20-EF-%20Sell%20114%20-%20Raysor.pptx" TargetMode="External"/><Relationship Id="rId3" Type="http://schemas.openxmlformats.org/officeDocument/2006/relationships/hyperlink" Target="file:///\\Zion\flightops\Admin\MGMT%20Team%20Action%20Items\2017\2X2\2017%20Initiative%20-EF-%201%20New%20Contract%20-%20Black-Raysor.pptx" TargetMode="External"/><Relationship Id="rId21" Type="http://schemas.openxmlformats.org/officeDocument/2006/relationships/hyperlink" Target="file:///\\Zion\flightops\Admin\MGMT%20Team%20Action%20Items\2017\2X2\2017%20Initiative%20-RB-%20Change%20Management%20-%20Raysor.pptx" TargetMode="External"/><Relationship Id="rId7" Type="http://schemas.openxmlformats.org/officeDocument/2006/relationships/hyperlink" Target="file:///\\Zion\flightops\Admin\MGMT%20Team%20Action%20Items\2017\2X2\2017%20Initiative%20-RB-%20Gain%20Efficiency%20-%20Mulholland.pptx" TargetMode="External"/><Relationship Id="rId12" Type="http://schemas.openxmlformats.org/officeDocument/2006/relationships/hyperlink" Target="file:///\\Zion\flightops\Admin\MGMT%20Team%20Action%20Items\2017\2X2\2017%20Initiative%20-RB-%20ISBAO%20-%20Mulholland.pptx" TargetMode="External"/><Relationship Id="rId17" Type="http://schemas.openxmlformats.org/officeDocument/2006/relationships/hyperlink" Target="file:///\\Zion\flightops\Admin\MGMT%20Team%20Action%20Items\2017\2X2\2017%20Initiative%20-EF-%20UNMH%20Collections%20-%20Stahl.pptx" TargetMode="External"/><Relationship Id="rId2" Type="http://schemas.openxmlformats.org/officeDocument/2006/relationships/hyperlink" Target="file:///\\Zion\flightops\Admin\MGMT%20Team%20Action%20Items\2017\2X2\2017%20Initiative%20-EF-%20N710SB%20Permanent%20Home%20-%20Casanave.pptx" TargetMode="External"/><Relationship Id="rId16" Type="http://schemas.openxmlformats.org/officeDocument/2006/relationships/hyperlink" Target="file:///\\Zion\flightops\Admin\MGMT%20Team%20Action%20Items\2017\2X2\2017%20Initiative%20-CV-%20Workforce%20Management%20Plan%20-%20Montgomery.pptx" TargetMode="External"/><Relationship Id="rId20" Type="http://schemas.openxmlformats.org/officeDocument/2006/relationships/hyperlink" Target="file:///\\Zion\flightops\Admin\MGMT%20Team%20Action%20Items\2017\2X2\2017%20Initiative%20-EF-%20Expense%20Reduction%20-%20Montgomery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\\Zion\flightops\Admin\MGMT%20Team%20Action%20Items\2017\2X2\2017%20Initiative%20-RB-%20KPI%20Dashboard%20-%20Stahl.pptx" TargetMode="External"/><Relationship Id="rId11" Type="http://schemas.openxmlformats.org/officeDocument/2006/relationships/hyperlink" Target="file:///\\Zion\flightops\Admin\MGMT%20Team%20Action%20Items\2017\2X2\2017%20Initiative%20-RB-%20Data%20Management%20-%20Stahl.pptx" TargetMode="External"/><Relationship Id="rId5" Type="http://schemas.openxmlformats.org/officeDocument/2006/relationships/hyperlink" Target="file:///\\Zion\flightops\Admin\MGMT%20Team%20Action%20Items\2017\2X2\2017%20Initiative%20-RB-%20OCC%20Rollout%20-%20Moody.pptx" TargetMode="External"/><Relationship Id="rId15" Type="http://schemas.openxmlformats.org/officeDocument/2006/relationships/hyperlink" Target="file:///\\Zion\flightops\Admin\MGMT%20Team%20Action%20Items\2017\2X2\2017%20Initiative%20-RB-%20ADSB%20-%20Neiswender.pptx" TargetMode="External"/><Relationship Id="rId10" Type="http://schemas.openxmlformats.org/officeDocument/2006/relationships/hyperlink" Target="file:///\\Zion\flightops\Admin\MGMT%20Team%20Action%20Items\2017\2X2\2017%20Initiative%20-RB-%20Standardize%20Manuals%20-%20Moody.pptx" TargetMode="External"/><Relationship Id="rId19" Type="http://schemas.openxmlformats.org/officeDocument/2006/relationships/hyperlink" Target="file:///\\Zion\flightops\Admin\MGMT%20Team%20Action%20Items\2017\2X2\2017%20Initiative%20-CV-%20Core%20Value%20Commitments%20-%20Black.pptx" TargetMode="External"/><Relationship Id="rId4" Type="http://schemas.openxmlformats.org/officeDocument/2006/relationships/hyperlink" Target="file:///\\Zion\flightops\Admin\MGMT%20Team%20Action%20Items\2017\2X2\2017%20Initiative%20-RB-%20FOQA%20-%20Mulholland.pptx" TargetMode="External"/><Relationship Id="rId9" Type="http://schemas.openxmlformats.org/officeDocument/2006/relationships/hyperlink" Target="file:///\\Zion\flightops\Admin\MGMT%20Team%20Action%20Items\2017\2X2\2017%20Initiative%20-CV-%20SMSVP%20-%20Mulholland.pptx" TargetMode="External"/><Relationship Id="rId14" Type="http://schemas.openxmlformats.org/officeDocument/2006/relationships/hyperlink" Target="file:///\\Zion\flightops\Admin\MGMT%20Team%20Action%20Items\2017\2X2\2017%20Initiative%20-RB-%20Customer%20Pipeline%20-%20Casanav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493712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2017 </a:t>
            </a:r>
            <a:r>
              <a:rPr lang="en-US" sz="2000" dirty="0">
                <a:ea typeface="ＭＳ Ｐゴシック" pitchFamily="34" charset="-128"/>
              </a:rPr>
              <a:t>SevenBar Company </a:t>
            </a:r>
            <a:r>
              <a:rPr lang="en-US" sz="2000" dirty="0" smtClean="0">
                <a:ea typeface="ＭＳ Ｐゴシック" pitchFamily="34" charset="-128"/>
              </a:rPr>
              <a:t>2x2</a:t>
            </a:r>
            <a:br>
              <a:rPr lang="en-US" sz="2000" dirty="0" smtClean="0">
                <a:ea typeface="ＭＳ Ｐゴシック" pitchFamily="34" charset="-128"/>
              </a:rPr>
            </a:br>
            <a:r>
              <a:rPr lang="en-US" sz="2000" b="0" dirty="0" smtClean="0">
                <a:ea typeface="ＭＳ Ｐゴシック" pitchFamily="34" charset="-128"/>
              </a:rPr>
              <a:t>July Update</a:t>
            </a:r>
            <a:endParaRPr lang="en-US" sz="2000" b="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589305"/>
              </p:ext>
            </p:extLst>
          </p:nvPr>
        </p:nvGraphicFramePr>
        <p:xfrm>
          <a:off x="457200" y="877888"/>
          <a:ext cx="8229600" cy="53705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8525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Selectively Invest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Drive Daily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85256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Delay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Work In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776244" y="231775"/>
            <a:ext cx="2031207" cy="646331"/>
            <a:chOff x="4724400" y="187404"/>
            <a:chExt cx="4952999" cy="646549"/>
          </a:xfrm>
        </p:grpSpPr>
        <p:sp>
          <p:nvSpPr>
            <p:cNvPr id="6" name="TextBox 46"/>
            <p:cNvSpPr txBox="1">
              <a:spLocks noChangeArrowheads="1"/>
            </p:cNvSpPr>
            <p:nvPr/>
          </p:nvSpPr>
          <p:spPr bwMode="auto">
            <a:xfrm>
              <a:off x="4876801" y="187404"/>
              <a:ext cx="4800598" cy="646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altLang="en-US" sz="1200" dirty="0" smtClean="0"/>
                <a:t>Enhance Financials</a:t>
              </a:r>
            </a:p>
            <a:p>
              <a:pPr eaLnBrk="1" hangingPunct="1"/>
              <a:r>
                <a:rPr lang="en-US" altLang="en-US" sz="1200" dirty="0" smtClean="0"/>
                <a:t>Focus on Core Values</a:t>
              </a:r>
            </a:p>
            <a:p>
              <a:pPr eaLnBrk="1" hangingPunct="1"/>
              <a:r>
                <a:rPr lang="en-US" altLang="en-US" sz="1200" dirty="0" smtClean="0"/>
                <a:t>Raise the Bar</a:t>
              </a:r>
              <a:endParaRPr lang="en-US" altLang="en-US" sz="1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24400" y="304919"/>
              <a:ext cx="209550" cy="76226"/>
            </a:xfrm>
            <a:prstGeom prst="rect">
              <a:avLst/>
            </a:prstGeom>
            <a:solidFill>
              <a:srgbClr val="0A82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0A82CC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724400" y="457370"/>
              <a:ext cx="209550" cy="7622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724400" y="647934"/>
              <a:ext cx="209550" cy="7622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57200" y="5943600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Ignore</a:t>
            </a:r>
            <a:endParaRPr lang="en-US" sz="1200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195887" y="3446782"/>
            <a:ext cx="6687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Value</a:t>
            </a:r>
            <a:endParaRPr lang="en-US" sz="1200" b="1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6710" y="1073775"/>
            <a:ext cx="58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High</a:t>
            </a:r>
            <a:endParaRPr lang="en-US" sz="1200" b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7533" y="5809043"/>
            <a:ext cx="5389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Low</a:t>
            </a:r>
            <a:endParaRPr lang="en-US" sz="1200" b="1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77200" y="6217008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Low</a:t>
            </a:r>
            <a:endParaRPr lang="en-US" sz="1200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6238442"/>
            <a:ext cx="583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High</a:t>
            </a:r>
            <a:endParaRPr lang="en-US" sz="12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2354" y="6248400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n-lt"/>
              </a:rPr>
              <a:t>Effort/Cost</a:t>
            </a:r>
            <a:endParaRPr lang="en-US" sz="1200" b="1" dirty="0">
              <a:latin typeface="+mn-lt"/>
            </a:endParaRPr>
          </a:p>
        </p:txBody>
      </p:sp>
      <p:sp>
        <p:nvSpPr>
          <p:cNvPr id="42" name="Folded Corner 41">
            <a:hlinkClick r:id="rId2" action="ppaction://hlinkpres?slideindex=1&amp;slidetitle="/>
          </p:cNvPr>
          <p:cNvSpPr/>
          <p:nvPr/>
        </p:nvSpPr>
        <p:spPr bwMode="auto">
          <a:xfrm>
            <a:off x="621011" y="2184053"/>
            <a:ext cx="890587" cy="746701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710SB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Permanent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Home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(BC)</a:t>
            </a:r>
          </a:p>
        </p:txBody>
      </p:sp>
      <p:sp>
        <p:nvSpPr>
          <p:cNvPr id="43" name="Folded Corner 42">
            <a:hlinkClick r:id="rId3" action="ppaction://hlinkpres?slideindex=1&amp;slidetitle="/>
          </p:cNvPr>
          <p:cNvSpPr/>
          <p:nvPr/>
        </p:nvSpPr>
        <p:spPr bwMode="auto">
          <a:xfrm>
            <a:off x="1917694" y="1521721"/>
            <a:ext cx="890587" cy="746701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>
                <a:solidFill>
                  <a:schemeClr val="bg1"/>
                </a:solidFill>
              </a:rPr>
              <a:t>1</a:t>
            </a:r>
            <a:r>
              <a:rPr lang="en-US" sz="1000" b="1" dirty="0" smtClean="0">
                <a:solidFill>
                  <a:schemeClr val="bg1"/>
                </a:solidFill>
              </a:rPr>
              <a:t> New Contract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(AWB/BC)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5" name="Folded Corner 44">
            <a:hlinkClick r:id="rId4" action="ppaction://hlinkpres?slideindex=1&amp;slidetitle="/>
          </p:cNvPr>
          <p:cNvSpPr/>
          <p:nvPr/>
        </p:nvSpPr>
        <p:spPr bwMode="auto">
          <a:xfrm>
            <a:off x="5786411" y="3675577"/>
            <a:ext cx="890587" cy="746701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AFDM</a:t>
            </a:r>
            <a:r>
              <a:rPr kumimoji="0" lang="en-US" sz="1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/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FOQA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(STM)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6" name="Folded Corner 45">
            <a:hlinkClick r:id="rId5" action="ppaction://hlinkpres?slideindex=1&amp;slidetitle="/>
          </p:cNvPr>
          <p:cNvSpPr/>
          <p:nvPr/>
        </p:nvSpPr>
        <p:spPr bwMode="auto">
          <a:xfrm>
            <a:off x="2432659" y="3613628"/>
            <a:ext cx="890587" cy="746701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OCC Rollout (SLM)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7" name="Folded Corner 46">
            <a:hlinkClick r:id="rId6" action="ppaction://hlinkpres?slideindex=1&amp;slidetitle="/>
          </p:cNvPr>
          <p:cNvSpPr/>
          <p:nvPr/>
        </p:nvSpPr>
        <p:spPr bwMode="auto">
          <a:xfrm>
            <a:off x="508398" y="4209892"/>
            <a:ext cx="890587" cy="746701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KPI Dashboard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(DS)</a:t>
            </a:r>
          </a:p>
        </p:txBody>
      </p:sp>
      <p:sp>
        <p:nvSpPr>
          <p:cNvPr id="49" name="Folded Corner 48">
            <a:hlinkClick r:id="rId7" action="ppaction://hlinkpres?slideindex=1&amp;slidetitle="/>
          </p:cNvPr>
          <p:cNvSpPr/>
          <p:nvPr/>
        </p:nvSpPr>
        <p:spPr bwMode="auto">
          <a:xfrm>
            <a:off x="5920350" y="2271241"/>
            <a:ext cx="987724" cy="776388"/>
          </a:xfrm>
          <a:prstGeom prst="foldedCorner">
            <a:avLst/>
          </a:prstGeom>
          <a:solidFill>
            <a:srgbClr val="17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1000" b="1" dirty="0" smtClean="0">
                <a:solidFill>
                  <a:schemeClr val="bg1"/>
                </a:solidFill>
              </a:rPr>
              <a:t>Gaining Process Efficiencies (STM) 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0" name="Folded Corner 49">
            <a:hlinkClick r:id="rId8" action="ppaction://hlinkpres?slideindex=1&amp;slidetitle="/>
          </p:cNvPr>
          <p:cNvSpPr/>
          <p:nvPr/>
        </p:nvSpPr>
        <p:spPr bwMode="auto">
          <a:xfrm>
            <a:off x="1810979" y="2446718"/>
            <a:ext cx="1116340" cy="929528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Current contract revenue enhancement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(KM)</a:t>
            </a:r>
          </a:p>
        </p:txBody>
      </p:sp>
      <p:sp>
        <p:nvSpPr>
          <p:cNvPr id="55" name="Folded Corner 54">
            <a:hlinkClick r:id="rId9" action="ppaction://hlinkpres?slideindex=1&amp;slidetitle="/>
          </p:cNvPr>
          <p:cNvSpPr/>
          <p:nvPr/>
        </p:nvSpPr>
        <p:spPr bwMode="auto">
          <a:xfrm>
            <a:off x="7185063" y="1180498"/>
            <a:ext cx="805052" cy="517285"/>
          </a:xfrm>
          <a:prstGeom prst="foldedCorner">
            <a:avLst/>
          </a:prstGeom>
          <a:solidFill>
            <a:srgbClr val="C0010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SMSVP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(STM)</a:t>
            </a:r>
          </a:p>
        </p:txBody>
      </p:sp>
      <p:sp>
        <p:nvSpPr>
          <p:cNvPr id="57" name="Folded Corner 56">
            <a:hlinkClick r:id="rId10" action="ppaction://hlinkpres?slideindex=1&amp;slidetitle="/>
          </p:cNvPr>
          <p:cNvSpPr/>
          <p:nvPr/>
        </p:nvSpPr>
        <p:spPr bwMode="auto">
          <a:xfrm>
            <a:off x="4670058" y="1208922"/>
            <a:ext cx="1003583" cy="797139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>
                <a:solidFill>
                  <a:schemeClr val="bg1"/>
                </a:solidFill>
              </a:rPr>
              <a:t>Standardize manuals </a:t>
            </a:r>
            <a:r>
              <a:rPr lang="en-US" altLang="en-US" sz="1000" b="1" dirty="0" smtClean="0">
                <a:solidFill>
                  <a:schemeClr val="bg1"/>
                </a:solidFill>
              </a:rPr>
              <a:t>(SLM)</a:t>
            </a:r>
            <a:endParaRPr lang="en-US" altLang="en-US" sz="1000" b="1" dirty="0">
              <a:solidFill>
                <a:schemeClr val="bg1"/>
              </a:solidFill>
            </a:endParaRPr>
          </a:p>
        </p:txBody>
      </p:sp>
      <p:sp>
        <p:nvSpPr>
          <p:cNvPr id="59" name="Folded Corner 58">
            <a:hlinkClick r:id="rId11" action="ppaction://hlinkpres?slideindex=1&amp;slidetitle="/>
          </p:cNvPr>
          <p:cNvSpPr/>
          <p:nvPr/>
        </p:nvSpPr>
        <p:spPr bwMode="auto">
          <a:xfrm>
            <a:off x="5808815" y="5111479"/>
            <a:ext cx="970549" cy="421799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Data Mgmt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(DS)</a:t>
            </a:r>
          </a:p>
        </p:txBody>
      </p:sp>
      <p:sp>
        <p:nvSpPr>
          <p:cNvPr id="61" name="Folded Corner 60">
            <a:hlinkClick r:id="rId12" action="ppaction://hlinkpres?slideindex=1&amp;slidetitle="/>
          </p:cNvPr>
          <p:cNvSpPr/>
          <p:nvPr/>
        </p:nvSpPr>
        <p:spPr bwMode="auto">
          <a:xfrm>
            <a:off x="4744460" y="4322680"/>
            <a:ext cx="890587" cy="440226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>
                <a:solidFill>
                  <a:schemeClr val="bg1"/>
                </a:solidFill>
              </a:rPr>
              <a:t>IS-BAO (STM)</a:t>
            </a:r>
          </a:p>
        </p:txBody>
      </p:sp>
      <p:sp>
        <p:nvSpPr>
          <p:cNvPr id="62" name="Folded Corner 61">
            <a:hlinkClick r:id="rId13" action="ppaction://hlinkpres?slideindex=1&amp;slidetitle="/>
          </p:cNvPr>
          <p:cNvSpPr/>
          <p:nvPr/>
        </p:nvSpPr>
        <p:spPr bwMode="auto">
          <a:xfrm>
            <a:off x="6786875" y="4405063"/>
            <a:ext cx="970549" cy="570251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1000" b="1" dirty="0">
                <a:solidFill>
                  <a:schemeClr val="bg1"/>
                </a:solidFill>
              </a:rPr>
              <a:t>Business Continuity (BJR/STM)</a:t>
            </a:r>
          </a:p>
        </p:txBody>
      </p:sp>
      <p:sp>
        <p:nvSpPr>
          <p:cNvPr id="63" name="Folded Corner 62">
            <a:hlinkClick r:id="rId14" action="ppaction://hlinkpres?slideindex=1&amp;slidetitle="/>
          </p:cNvPr>
          <p:cNvSpPr/>
          <p:nvPr/>
        </p:nvSpPr>
        <p:spPr bwMode="auto">
          <a:xfrm>
            <a:off x="2439476" y="5297968"/>
            <a:ext cx="878788" cy="887546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>
                <a:solidFill>
                  <a:schemeClr val="bg1"/>
                </a:solidFill>
              </a:rPr>
              <a:t>Streamline customer pipeline process (BC)</a:t>
            </a:r>
          </a:p>
        </p:txBody>
      </p:sp>
      <p:sp>
        <p:nvSpPr>
          <p:cNvPr id="64" name="Folded Corner 63">
            <a:hlinkClick r:id="rId15" action="ppaction://hlinkpres?slideindex=1&amp;slidetitle="/>
          </p:cNvPr>
          <p:cNvSpPr/>
          <p:nvPr/>
        </p:nvSpPr>
        <p:spPr bwMode="auto">
          <a:xfrm>
            <a:off x="4732517" y="5060343"/>
            <a:ext cx="890587" cy="440226"/>
          </a:xfrm>
          <a:prstGeom prst="foldedCorner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>
                <a:solidFill>
                  <a:schemeClr val="bg1"/>
                </a:solidFill>
              </a:rPr>
              <a:t>ADS-B (WN)</a:t>
            </a:r>
          </a:p>
        </p:txBody>
      </p:sp>
      <p:sp>
        <p:nvSpPr>
          <p:cNvPr id="65" name="Folded Corner 64">
            <a:hlinkClick r:id="rId16" action="ppaction://hlinkpres?slideindex=1&amp;slidetitle="/>
          </p:cNvPr>
          <p:cNvSpPr/>
          <p:nvPr/>
        </p:nvSpPr>
        <p:spPr bwMode="auto">
          <a:xfrm>
            <a:off x="1443813" y="4864482"/>
            <a:ext cx="890587" cy="746701"/>
          </a:xfrm>
          <a:prstGeom prst="foldedCorner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 smtClean="0">
                <a:solidFill>
                  <a:schemeClr val="bg1"/>
                </a:solidFill>
              </a:rPr>
              <a:t>Workforce Mgmt Plan</a:t>
            </a:r>
          </a:p>
          <a:p>
            <a:pPr algn="ctr" defTabSz="914400">
              <a:spcBef>
                <a:spcPct val="20000"/>
              </a:spcBef>
              <a:buClr>
                <a:srgbClr val="FE9B03"/>
              </a:buClr>
            </a:pPr>
            <a:r>
              <a:rPr lang="en-US" altLang="en-US" sz="1000" b="1" dirty="0" smtClean="0">
                <a:solidFill>
                  <a:schemeClr val="bg1"/>
                </a:solidFill>
              </a:rPr>
              <a:t>(</a:t>
            </a:r>
            <a:r>
              <a:rPr lang="en-US" altLang="en-US" sz="1000" b="1" dirty="0">
                <a:solidFill>
                  <a:schemeClr val="bg1"/>
                </a:solidFill>
              </a:rPr>
              <a:t>KM)</a:t>
            </a:r>
          </a:p>
        </p:txBody>
      </p:sp>
      <p:sp>
        <p:nvSpPr>
          <p:cNvPr id="40" name="Folded Corner 39">
            <a:hlinkClick r:id="rId17" action="ppaction://hlinkpres?slideindex=1&amp;slidetitle="/>
          </p:cNvPr>
          <p:cNvSpPr/>
          <p:nvPr/>
        </p:nvSpPr>
        <p:spPr bwMode="auto">
          <a:xfrm>
            <a:off x="608139" y="1151049"/>
            <a:ext cx="1116340" cy="929528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Improve UNMH Rotor patient collections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(DS)</a:t>
            </a:r>
          </a:p>
        </p:txBody>
      </p:sp>
      <p:sp>
        <p:nvSpPr>
          <p:cNvPr id="41" name="Folded Corner 40">
            <a:hlinkClick r:id="rId18" action="ppaction://hlinkpres?slideindex=1&amp;slidetitle="/>
          </p:cNvPr>
          <p:cNvSpPr/>
          <p:nvPr/>
        </p:nvSpPr>
        <p:spPr bwMode="auto">
          <a:xfrm>
            <a:off x="7683719" y="2705919"/>
            <a:ext cx="949374" cy="760175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Sell 114SB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(BJR)</a:t>
            </a:r>
          </a:p>
        </p:txBody>
      </p:sp>
      <p:sp>
        <p:nvSpPr>
          <p:cNvPr id="51" name="Folded Corner 50">
            <a:hlinkClick r:id="rId19" action="ppaction://hlinkpres?slideindex=1&amp;slidetitle="/>
          </p:cNvPr>
          <p:cNvSpPr/>
          <p:nvPr/>
        </p:nvSpPr>
        <p:spPr bwMode="auto">
          <a:xfrm>
            <a:off x="5786411" y="1196179"/>
            <a:ext cx="1099260" cy="614402"/>
          </a:xfrm>
          <a:prstGeom prst="foldedCorner">
            <a:avLst/>
          </a:prstGeom>
          <a:solidFill>
            <a:srgbClr val="C0010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Core Value Commitments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(AWB)</a:t>
            </a:r>
          </a:p>
        </p:txBody>
      </p:sp>
      <p:sp>
        <p:nvSpPr>
          <p:cNvPr id="67" name="Folded Corner 66">
            <a:hlinkClick r:id="rId20" action="ppaction://hlinkpres?slideindex=1&amp;slidetitle="/>
          </p:cNvPr>
          <p:cNvSpPr/>
          <p:nvPr/>
        </p:nvSpPr>
        <p:spPr bwMode="auto">
          <a:xfrm>
            <a:off x="3179224" y="1762801"/>
            <a:ext cx="939508" cy="682457"/>
          </a:xfrm>
          <a:prstGeom prst="foldedCorner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Expense Reduction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(KM)</a:t>
            </a:r>
          </a:p>
        </p:txBody>
      </p:sp>
      <p:sp>
        <p:nvSpPr>
          <p:cNvPr id="68" name="Folded Corner 67">
            <a:hlinkClick r:id="rId21" action="ppaction://hlinkpres?slideindex=1&amp;slidetitle="/>
          </p:cNvPr>
          <p:cNvSpPr/>
          <p:nvPr/>
        </p:nvSpPr>
        <p:spPr bwMode="auto">
          <a:xfrm>
            <a:off x="4650630" y="2315362"/>
            <a:ext cx="1118822" cy="901458"/>
          </a:xfrm>
          <a:prstGeom prst="foldedCorner">
            <a:avLst/>
          </a:prstGeom>
          <a:solidFill>
            <a:srgbClr val="17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chemeClr val="bg1"/>
                </a:solidFill>
              </a:rPr>
              <a:t>Change Management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(BJR)</a:t>
            </a:r>
          </a:p>
        </p:txBody>
      </p:sp>
    </p:spTree>
    <p:extLst>
      <p:ext uri="{BB962C8B-B14F-4D97-AF65-F5344CB8AC3E}">
        <p14:creationId xmlns:p14="http://schemas.microsoft.com/office/powerpoint/2010/main" val="41789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10937</TotalTime>
  <Words>137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2017 SevenBar Company 2x2 July Update</vt:lpstr>
    </vt:vector>
  </TitlesOfParts>
  <Company>Petroleum Helicopters,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Sean Mulholland</dc:creator>
  <cp:keywords>2X2</cp:keywords>
  <cp:lastModifiedBy>Sean Mulholland</cp:lastModifiedBy>
  <cp:revision>447</cp:revision>
  <cp:lastPrinted>2017-02-20T20:38:03Z</cp:lastPrinted>
  <dcterms:created xsi:type="dcterms:W3CDTF">2003-08-06T17:19:04Z</dcterms:created>
  <dcterms:modified xsi:type="dcterms:W3CDTF">2017-07-26T14:51:11Z</dcterms:modified>
</cp:coreProperties>
</file>