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8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69107" autoAdjust="0"/>
  </p:normalViewPr>
  <p:slideViewPr>
    <p:cSldViewPr>
      <p:cViewPr varScale="1">
        <p:scale>
          <a:sx n="61" d="100"/>
          <a:sy n="61" d="100"/>
        </p:scale>
        <p:origin x="-195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4078AC-AE3A-45F6-B3E9-3BFB4F0D8307}" type="datetimeFigureOut">
              <a:rPr lang="en-US" smtClean="0"/>
              <a:t>11/29/2015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791A72-5108-48C4-B70D-275C7ADD76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63739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493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Mention Lencioni</a:t>
            </a:r>
            <a:r>
              <a:rPr lang="en-US" baseline="0" dirty="0" smtClean="0"/>
              <a:t> here. Dysfunctions based on Lencioni</a:t>
            </a:r>
          </a:p>
          <a:p>
            <a:endParaRPr lang="en-US" baseline="0" dirty="0" smtClean="0"/>
          </a:p>
          <a:p>
            <a:r>
              <a:rPr lang="en-US" dirty="0" smtClean="0"/>
              <a:t>Didactic explanation</a:t>
            </a:r>
            <a:r>
              <a:rPr lang="en-US" baseline="0" dirty="0" smtClean="0"/>
              <a:t> of linear relationship between 5 Dysfunctions:</a:t>
            </a:r>
          </a:p>
          <a:p>
            <a:r>
              <a:rPr lang="en-US" baseline="0" dirty="0" smtClean="0"/>
              <a:t>Trust is the foundation. Absence of Trust leads to fear of conflict; lack of healthy conflict leaves individuals feeling unheard and therefore not enrolled; without ownership or buy-in there is no commitment; “no commitment no breakdown” – without real commitment there is a lack of desire to hold each other accountable; since accountability is the “glue” that holds execution together, avoidance of accountability leads to poor results. </a:t>
            </a:r>
            <a:endParaRPr lang="en-US" dirty="0"/>
          </a:p>
        </p:txBody>
      </p:sp>
      <p:sp>
        <p:nvSpPr>
          <p:cNvPr id="12493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0D27B931-A1BA-CC4B-8563-70957E3535B2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3C738-2453-4745-AC0C-47576F64E42E}" type="datetimeFigureOut">
              <a:rPr lang="en-US" smtClean="0"/>
              <a:t>11/29/2015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5A897-2F96-4FA0-86C0-699660A5B3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40264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3C738-2453-4745-AC0C-47576F64E42E}" type="datetimeFigureOut">
              <a:rPr lang="en-US" smtClean="0"/>
              <a:t>11/29/2015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5A897-2F96-4FA0-86C0-699660A5B3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70505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3C738-2453-4745-AC0C-47576F64E42E}" type="datetimeFigureOut">
              <a:rPr lang="en-US" smtClean="0"/>
              <a:t>11/29/2015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5A897-2F96-4FA0-86C0-699660A5B3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26617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TextBox 4"/>
          <p:cNvSpPr txBox="1"/>
          <p:nvPr userDrawn="1"/>
        </p:nvSpPr>
        <p:spPr>
          <a:xfrm>
            <a:off x="8169275" y="6669088"/>
            <a:ext cx="1004888" cy="182562"/>
          </a:xfrm>
          <a:prstGeom prst="rect">
            <a:avLst/>
          </a:prstGeom>
          <a:noFill/>
        </p:spPr>
        <p:txBody>
          <a:bodyPr anchor="ctr">
            <a:spAutoFit/>
          </a:bodyPr>
          <a:lstStyle/>
          <a:p>
            <a:pPr algn="r">
              <a:defRPr/>
            </a:pPr>
            <a:fld id="{D02396C7-9852-4CF6-839E-30421FE8A5A7}" type="slidenum">
              <a:rPr lang="en-US" sz="1100">
                <a:solidFill>
                  <a:srgbClr val="000000"/>
                </a:solidFill>
                <a:ea typeface="ＭＳ Ｐゴシック" charset="-128"/>
              </a:rPr>
              <a:pPr algn="r">
                <a:defRPr/>
              </a:pPr>
              <a:t>‹#›</a:t>
            </a:fld>
            <a:endParaRPr lang="en-US" sz="800" dirty="0">
              <a:solidFill>
                <a:srgbClr val="000000"/>
              </a:solidFill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858547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3C738-2453-4745-AC0C-47576F64E42E}" type="datetimeFigureOut">
              <a:rPr lang="en-US" smtClean="0"/>
              <a:t>11/29/2015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5A897-2F96-4FA0-86C0-699660A5B3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25607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3C738-2453-4745-AC0C-47576F64E42E}" type="datetimeFigureOut">
              <a:rPr lang="en-US" smtClean="0"/>
              <a:t>11/29/2015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5A897-2F96-4FA0-86C0-699660A5B3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5167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3C738-2453-4745-AC0C-47576F64E42E}" type="datetimeFigureOut">
              <a:rPr lang="en-US" smtClean="0"/>
              <a:t>11/29/2015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5A897-2F96-4FA0-86C0-699660A5B3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65193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3C738-2453-4745-AC0C-47576F64E42E}" type="datetimeFigureOut">
              <a:rPr lang="en-US" smtClean="0"/>
              <a:t>11/29/2015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5A897-2F96-4FA0-86C0-699660A5B3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24251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3C738-2453-4745-AC0C-47576F64E42E}" type="datetimeFigureOut">
              <a:rPr lang="en-US" smtClean="0"/>
              <a:t>11/29/2015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5A897-2F96-4FA0-86C0-699660A5B3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36968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3C738-2453-4745-AC0C-47576F64E42E}" type="datetimeFigureOut">
              <a:rPr lang="en-US" smtClean="0"/>
              <a:t>11/29/2015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5A897-2F96-4FA0-86C0-699660A5B3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24092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3C738-2453-4745-AC0C-47576F64E42E}" type="datetimeFigureOut">
              <a:rPr lang="en-US" smtClean="0"/>
              <a:t>11/29/2015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5A897-2F96-4FA0-86C0-699660A5B3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20687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3C738-2453-4745-AC0C-47576F64E42E}" type="datetimeFigureOut">
              <a:rPr lang="en-US" smtClean="0"/>
              <a:t>11/29/2015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5A897-2F96-4FA0-86C0-699660A5B3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75388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53C738-2453-4745-AC0C-47576F64E42E}" type="datetimeFigureOut">
              <a:rPr lang="en-US" smtClean="0"/>
              <a:t>11/29/2015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55A897-2F96-4FA0-86C0-699660A5B3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2069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4"/>
          <p:cNvGrpSpPr/>
          <p:nvPr/>
        </p:nvGrpSpPr>
        <p:grpSpPr>
          <a:xfrm>
            <a:off x="974567" y="5113339"/>
            <a:ext cx="7269480" cy="1006475"/>
            <a:chOff x="862013" y="5113339"/>
            <a:chExt cx="7405687" cy="1006475"/>
          </a:xfrm>
        </p:grpSpPr>
        <p:grpSp>
          <p:nvGrpSpPr>
            <p:cNvPr id="3" name="Group 27"/>
            <p:cNvGrpSpPr>
              <a:grpSpLocks/>
            </p:cNvGrpSpPr>
            <p:nvPr/>
          </p:nvGrpSpPr>
          <p:grpSpPr bwMode="auto">
            <a:xfrm>
              <a:off x="862013" y="5113339"/>
              <a:ext cx="7405687" cy="1006475"/>
              <a:chOff x="-1" y="4042123"/>
              <a:chExt cx="7406640" cy="1011370"/>
            </a:xfrm>
          </p:grpSpPr>
          <p:sp>
            <p:nvSpPr>
              <p:cNvPr id="69" name="Trapezoid 68"/>
              <p:cNvSpPr/>
              <p:nvPr/>
            </p:nvSpPr>
            <p:spPr>
              <a:xfrm>
                <a:off x="-1" y="4195264"/>
                <a:ext cx="7406640" cy="858229"/>
              </a:xfrm>
              <a:prstGeom prst="trapezoid">
                <a:avLst>
                  <a:gd name="adj" fmla="val 73033"/>
                </a:avLst>
              </a:prstGeom>
            </p:spPr>
            <p:style>
              <a:lnRef idx="3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2">
                  <a:hueOff val="334533"/>
                  <a:satOff val="17387"/>
                  <a:lumOff val="-32942"/>
                  <a:alphaOff val="0"/>
                </a:schemeClr>
              </a:fillRef>
              <a:effectRef idx="1">
                <a:schemeClr val="accent2">
                  <a:hueOff val="334533"/>
                  <a:satOff val="17387"/>
                  <a:lumOff val="-32942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70" name="Trapezoid 12"/>
              <p:cNvSpPr/>
              <p:nvPr/>
            </p:nvSpPr>
            <p:spPr>
              <a:xfrm>
                <a:off x="1292390" y="4042123"/>
                <a:ext cx="4798042" cy="1011370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lIns="81280" tIns="81280" rIns="81280" bIns="81280" spcCol="1270" anchor="ctr"/>
              <a:lstStyle/>
              <a:p>
                <a:pPr algn="ctr" defTabSz="2844800">
                  <a:lnSpc>
                    <a:spcPct val="90000"/>
                  </a:lnSpc>
                  <a:spcAft>
                    <a:spcPct val="35000"/>
                  </a:spcAft>
                  <a:defRPr/>
                </a:pPr>
                <a:endParaRPr lang="en-US" sz="6400"/>
              </a:p>
            </p:txBody>
          </p:sp>
        </p:grpSp>
        <p:sp>
          <p:nvSpPr>
            <p:cNvPr id="68" name="TextBox 67"/>
            <p:cNvSpPr txBox="1">
              <a:spLocks noChangeArrowheads="1"/>
            </p:cNvSpPr>
            <p:nvPr/>
          </p:nvSpPr>
          <p:spPr bwMode="auto">
            <a:xfrm>
              <a:off x="1900238" y="5426075"/>
              <a:ext cx="5337175" cy="660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</a:bodyPr>
            <a:lstStyle/>
            <a:p>
              <a:pPr marL="228600" indent="-228600" algn="ctr" eaLnBrk="0" hangingPunct="0">
                <a:spcBef>
                  <a:spcPts val="600"/>
                </a:spcBef>
              </a:pPr>
              <a:r>
                <a:rPr lang="en-US" sz="1400" b="1" dirty="0">
                  <a:solidFill>
                    <a:schemeClr val="bg1"/>
                  </a:solidFill>
                </a:rPr>
                <a:t>Dysfunction 1:</a:t>
              </a:r>
            </a:p>
            <a:p>
              <a:pPr marL="228600" indent="-228600" algn="ctr" eaLnBrk="0" hangingPunct="0">
                <a:spcBef>
                  <a:spcPts val="600"/>
                </a:spcBef>
              </a:pPr>
              <a:r>
                <a:rPr lang="en-US" sz="1400" dirty="0">
                  <a:solidFill>
                    <a:schemeClr val="bg1"/>
                  </a:solidFill>
                </a:rPr>
                <a:t>Absence of Trust</a:t>
              </a:r>
            </a:p>
          </p:txBody>
        </p:sp>
      </p:grpSp>
      <p:sp>
        <p:nvSpPr>
          <p:cNvPr id="123906" name="Title 1"/>
          <p:cNvSpPr>
            <a:spLocks noGrp="1"/>
          </p:cNvSpPr>
          <p:nvPr>
            <p:ph type="title"/>
          </p:nvPr>
        </p:nvSpPr>
        <p:spPr>
          <a:xfrm>
            <a:off x="465564" y="152400"/>
            <a:ext cx="8229600" cy="1143000"/>
          </a:xfrm>
        </p:spPr>
        <p:txBody>
          <a:bodyPr/>
          <a:lstStyle/>
          <a:p>
            <a:pPr eaLnBrk="1" hangingPunct="1"/>
            <a:r>
              <a:rPr lang="en-US" dirty="0" smtClean="0">
                <a:ea typeface="ＭＳ Ｐゴシック" charset="-128"/>
                <a:cs typeface="ＭＳ Ｐゴシック" charset="-128"/>
              </a:rPr>
              <a:t>Five Dysfunctions of Teamwork</a:t>
            </a:r>
            <a:endParaRPr lang="en-US" dirty="0">
              <a:ea typeface="ＭＳ Ｐゴシック" charset="-128"/>
              <a:cs typeface="ＭＳ Ｐゴシック" charset="-128"/>
            </a:endParaRPr>
          </a:p>
        </p:txBody>
      </p:sp>
      <p:grpSp>
        <p:nvGrpSpPr>
          <p:cNvPr id="4" name="Group 25"/>
          <p:cNvGrpSpPr/>
          <p:nvPr/>
        </p:nvGrpSpPr>
        <p:grpSpPr>
          <a:xfrm>
            <a:off x="1598453" y="4252912"/>
            <a:ext cx="6035504" cy="1004887"/>
            <a:chOff x="1511299" y="4252912"/>
            <a:chExt cx="6126163" cy="1004887"/>
          </a:xfrm>
        </p:grpSpPr>
        <p:grpSp>
          <p:nvGrpSpPr>
            <p:cNvPr id="5" name="Group 26"/>
            <p:cNvGrpSpPr>
              <a:grpSpLocks/>
            </p:cNvGrpSpPr>
            <p:nvPr/>
          </p:nvGrpSpPr>
          <p:grpSpPr bwMode="auto">
            <a:xfrm>
              <a:off x="1511299" y="4252912"/>
              <a:ext cx="6126163" cy="1004887"/>
              <a:chOff x="747738" y="3032588"/>
              <a:chExt cx="5905621" cy="1009775"/>
            </a:xfrm>
          </p:grpSpPr>
          <p:sp>
            <p:nvSpPr>
              <p:cNvPr id="65" name="Trapezoid 64"/>
              <p:cNvSpPr/>
              <p:nvPr/>
            </p:nvSpPr>
            <p:spPr>
              <a:xfrm>
                <a:off x="747738" y="3193705"/>
                <a:ext cx="5905621" cy="848658"/>
              </a:xfrm>
              <a:prstGeom prst="trapezoid">
                <a:avLst>
                  <a:gd name="adj" fmla="val 73033"/>
                </a:avLst>
              </a:prstGeom>
            </p:spPr>
            <p:style>
              <a:lnRef idx="3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2">
                  <a:hueOff val="250900"/>
                  <a:satOff val="13040"/>
                  <a:lumOff val="-24707"/>
                  <a:alphaOff val="0"/>
                </a:schemeClr>
              </a:fillRef>
              <a:effectRef idx="1">
                <a:schemeClr val="accent2">
                  <a:hueOff val="250900"/>
                  <a:satOff val="13040"/>
                  <a:lumOff val="-24707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66" name="Trapezoid 10"/>
              <p:cNvSpPr/>
              <p:nvPr/>
            </p:nvSpPr>
            <p:spPr>
              <a:xfrm>
                <a:off x="1771543" y="3032588"/>
                <a:ext cx="3838118" cy="1009775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lIns="81280" tIns="81280" rIns="81280" bIns="81280" spcCol="1270" anchor="ctr"/>
              <a:lstStyle/>
              <a:p>
                <a:pPr algn="ctr" defTabSz="2844800">
                  <a:lnSpc>
                    <a:spcPct val="90000"/>
                  </a:lnSpc>
                  <a:spcAft>
                    <a:spcPct val="35000"/>
                  </a:spcAft>
                  <a:defRPr/>
                </a:pPr>
                <a:endParaRPr lang="en-US" sz="6400"/>
              </a:p>
            </p:txBody>
          </p:sp>
        </p:grpSp>
        <p:sp>
          <p:nvSpPr>
            <p:cNvPr id="64" name="TextBox 63"/>
            <p:cNvSpPr txBox="1">
              <a:spLocks noChangeArrowheads="1"/>
            </p:cNvSpPr>
            <p:nvPr/>
          </p:nvSpPr>
          <p:spPr bwMode="auto">
            <a:xfrm>
              <a:off x="1900238" y="4510088"/>
              <a:ext cx="5337175" cy="7159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</a:bodyPr>
            <a:lstStyle/>
            <a:p>
              <a:pPr marL="228600" indent="-228600" algn="ctr" eaLnBrk="0" hangingPunct="0">
                <a:spcBef>
                  <a:spcPts val="600"/>
                </a:spcBef>
              </a:pPr>
              <a:r>
                <a:rPr lang="en-US" sz="1400" b="1">
                  <a:solidFill>
                    <a:schemeClr val="bg1"/>
                  </a:solidFill>
                </a:rPr>
                <a:t>Dysfunction 2:</a:t>
              </a:r>
            </a:p>
            <a:p>
              <a:pPr marL="228600" indent="-228600" algn="ctr" eaLnBrk="0" hangingPunct="0">
                <a:spcBef>
                  <a:spcPts val="600"/>
                </a:spcBef>
              </a:pPr>
              <a:r>
                <a:rPr lang="en-US" sz="1400">
                  <a:solidFill>
                    <a:schemeClr val="bg1"/>
                  </a:solidFill>
                </a:rPr>
                <a:t>Fear of Conflict</a:t>
              </a:r>
            </a:p>
          </p:txBody>
        </p:sp>
      </p:grpSp>
      <p:grpSp>
        <p:nvGrpSpPr>
          <p:cNvPr id="6" name="Group 26"/>
          <p:cNvGrpSpPr/>
          <p:nvPr/>
        </p:nvGrpSpPr>
        <p:grpSpPr>
          <a:xfrm>
            <a:off x="1987392" y="3498849"/>
            <a:ext cx="5303520" cy="901700"/>
            <a:chOff x="1900238" y="3498849"/>
            <a:chExt cx="5337175" cy="901700"/>
          </a:xfrm>
        </p:grpSpPr>
        <p:grpSp>
          <p:nvGrpSpPr>
            <p:cNvPr id="7" name="Group 25"/>
            <p:cNvGrpSpPr>
              <a:grpSpLocks/>
            </p:cNvGrpSpPr>
            <p:nvPr/>
          </p:nvGrpSpPr>
          <p:grpSpPr bwMode="auto">
            <a:xfrm>
              <a:off x="2139949" y="3498849"/>
              <a:ext cx="4845050" cy="901700"/>
              <a:chOff x="1476764" y="2021649"/>
              <a:chExt cx="4428285" cy="1010005"/>
            </a:xfrm>
          </p:grpSpPr>
          <p:sp>
            <p:nvSpPr>
              <p:cNvPr id="61" name="Trapezoid 60"/>
              <p:cNvSpPr/>
              <p:nvPr/>
            </p:nvSpPr>
            <p:spPr>
              <a:xfrm>
                <a:off x="1476764" y="2021649"/>
                <a:ext cx="4428285" cy="1010005"/>
              </a:xfrm>
              <a:prstGeom prst="trapezoid">
                <a:avLst>
                  <a:gd name="adj" fmla="val 73033"/>
                </a:avLst>
              </a:prstGeom>
            </p:spPr>
            <p:style>
              <a:lnRef idx="3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2">
                  <a:hueOff val="167266"/>
                  <a:satOff val="8693"/>
                  <a:lumOff val="-16471"/>
                  <a:alphaOff val="0"/>
                </a:schemeClr>
              </a:fillRef>
              <a:effectRef idx="1">
                <a:schemeClr val="accent2">
                  <a:hueOff val="167266"/>
                  <a:satOff val="8693"/>
                  <a:lumOff val="-16471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62" name="Trapezoid 8"/>
              <p:cNvSpPr/>
              <p:nvPr/>
            </p:nvSpPr>
            <p:spPr>
              <a:xfrm>
                <a:off x="2251569" y="2021649"/>
                <a:ext cx="2878675" cy="1010005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lIns="81280" tIns="81280" rIns="81280" bIns="81280" spcCol="1270" anchor="ctr"/>
              <a:lstStyle/>
              <a:p>
                <a:pPr algn="ctr" defTabSz="2844800">
                  <a:lnSpc>
                    <a:spcPct val="90000"/>
                  </a:lnSpc>
                  <a:spcAft>
                    <a:spcPct val="35000"/>
                  </a:spcAft>
                  <a:defRPr/>
                </a:pPr>
                <a:endParaRPr lang="en-US" sz="6400"/>
              </a:p>
            </p:txBody>
          </p:sp>
        </p:grpSp>
        <p:sp>
          <p:nvSpPr>
            <p:cNvPr id="60" name="TextBox 59"/>
            <p:cNvSpPr txBox="1">
              <a:spLocks noChangeArrowheads="1"/>
            </p:cNvSpPr>
            <p:nvPr/>
          </p:nvSpPr>
          <p:spPr bwMode="auto">
            <a:xfrm>
              <a:off x="1900238" y="3659188"/>
              <a:ext cx="5337175" cy="7143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</a:bodyPr>
            <a:lstStyle/>
            <a:p>
              <a:pPr marL="228600" indent="-228600" algn="ctr" eaLnBrk="0" hangingPunct="0">
                <a:spcBef>
                  <a:spcPts val="600"/>
                </a:spcBef>
              </a:pPr>
              <a:r>
                <a:rPr lang="en-US" sz="1400" b="1" dirty="0">
                  <a:solidFill>
                    <a:schemeClr val="bg1"/>
                  </a:solidFill>
                </a:rPr>
                <a:t>Dysfunction 3:</a:t>
              </a:r>
            </a:p>
            <a:p>
              <a:pPr marL="228600" indent="-228600" algn="ctr" eaLnBrk="0" hangingPunct="0">
                <a:spcBef>
                  <a:spcPts val="600"/>
                </a:spcBef>
              </a:pPr>
              <a:r>
                <a:rPr lang="en-US" sz="1400" dirty="0">
                  <a:solidFill>
                    <a:schemeClr val="bg1"/>
                  </a:solidFill>
                </a:rPr>
                <a:t>Lack of Commitment</a:t>
              </a:r>
            </a:p>
          </p:txBody>
        </p:sp>
      </p:grpSp>
      <p:grpSp>
        <p:nvGrpSpPr>
          <p:cNvPr id="8" name="Group 27"/>
          <p:cNvGrpSpPr/>
          <p:nvPr/>
        </p:nvGrpSpPr>
        <p:grpSpPr>
          <a:xfrm>
            <a:off x="1987392" y="2603500"/>
            <a:ext cx="5303520" cy="887413"/>
            <a:chOff x="1900238" y="2603500"/>
            <a:chExt cx="5337175" cy="887413"/>
          </a:xfrm>
        </p:grpSpPr>
        <p:grpSp>
          <p:nvGrpSpPr>
            <p:cNvPr id="9" name="Group 24"/>
            <p:cNvGrpSpPr>
              <a:grpSpLocks/>
            </p:cNvGrpSpPr>
            <p:nvPr/>
          </p:nvGrpSpPr>
          <p:grpSpPr bwMode="auto">
            <a:xfrm>
              <a:off x="2792412" y="2603500"/>
              <a:ext cx="3519487" cy="887413"/>
              <a:chOff x="2214331" y="1009976"/>
              <a:chExt cx="2952164" cy="1012201"/>
            </a:xfrm>
          </p:grpSpPr>
          <p:sp>
            <p:nvSpPr>
              <p:cNvPr id="57" name="Trapezoid 56"/>
              <p:cNvSpPr/>
              <p:nvPr/>
            </p:nvSpPr>
            <p:spPr>
              <a:xfrm>
                <a:off x="2214331" y="1009976"/>
                <a:ext cx="2952164" cy="1012201"/>
              </a:xfrm>
              <a:prstGeom prst="trapezoid">
                <a:avLst>
                  <a:gd name="adj" fmla="val 73033"/>
                </a:avLst>
              </a:prstGeom>
            </p:spPr>
            <p:style>
              <a:lnRef idx="3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2">
                  <a:hueOff val="83633"/>
                  <a:satOff val="4347"/>
                  <a:lumOff val="-8236"/>
                  <a:alphaOff val="0"/>
                </a:schemeClr>
              </a:fillRef>
              <a:effectRef idx="1">
                <a:schemeClr val="accent2">
                  <a:hueOff val="83633"/>
                  <a:satOff val="4347"/>
                  <a:lumOff val="-8236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58" name="Trapezoid 6"/>
              <p:cNvSpPr/>
              <p:nvPr/>
            </p:nvSpPr>
            <p:spPr>
              <a:xfrm>
                <a:off x="2730993" y="1009976"/>
                <a:ext cx="1918840" cy="1012201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lIns="81280" tIns="81280" rIns="81280" bIns="81280" spcCol="1270" anchor="ctr"/>
              <a:lstStyle/>
              <a:p>
                <a:pPr algn="ctr" defTabSz="2844800">
                  <a:lnSpc>
                    <a:spcPct val="90000"/>
                  </a:lnSpc>
                  <a:spcAft>
                    <a:spcPct val="35000"/>
                  </a:spcAft>
                  <a:defRPr/>
                </a:pPr>
                <a:endParaRPr lang="en-US" sz="6400"/>
              </a:p>
            </p:txBody>
          </p:sp>
        </p:grpSp>
        <p:sp>
          <p:nvSpPr>
            <p:cNvPr id="56" name="TextBox 55"/>
            <p:cNvSpPr txBox="1">
              <a:spLocks noChangeArrowheads="1"/>
            </p:cNvSpPr>
            <p:nvPr/>
          </p:nvSpPr>
          <p:spPr bwMode="auto">
            <a:xfrm>
              <a:off x="1900238" y="2757488"/>
              <a:ext cx="5337175" cy="7159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</a:bodyPr>
            <a:lstStyle/>
            <a:p>
              <a:pPr marL="228600" indent="-228600" algn="ctr" eaLnBrk="0" hangingPunct="0">
                <a:spcBef>
                  <a:spcPts val="600"/>
                </a:spcBef>
              </a:pPr>
              <a:r>
                <a:rPr lang="en-US" sz="1400" b="1" dirty="0">
                  <a:solidFill>
                    <a:schemeClr val="bg1"/>
                  </a:solidFill>
                </a:rPr>
                <a:t>Dysfunction 4:</a:t>
              </a:r>
            </a:p>
            <a:p>
              <a:pPr marL="228600" indent="-228600" algn="ctr" eaLnBrk="0" hangingPunct="0">
                <a:spcBef>
                  <a:spcPts val="600"/>
                </a:spcBef>
              </a:pPr>
              <a:r>
                <a:rPr lang="en-US" sz="1400" dirty="0">
                  <a:solidFill>
                    <a:schemeClr val="bg1"/>
                  </a:solidFill>
                </a:rPr>
                <a:t>Avoidance of Accountability</a:t>
              </a:r>
            </a:p>
          </p:txBody>
        </p:sp>
      </p:grpSp>
      <p:grpSp>
        <p:nvGrpSpPr>
          <p:cNvPr id="10" name="Group 38"/>
          <p:cNvGrpSpPr/>
          <p:nvPr/>
        </p:nvGrpSpPr>
        <p:grpSpPr>
          <a:xfrm>
            <a:off x="3262156" y="962025"/>
            <a:ext cx="2651761" cy="1885950"/>
            <a:chOff x="3175000" y="962025"/>
            <a:chExt cx="2730499" cy="1885950"/>
          </a:xfrm>
        </p:grpSpPr>
        <p:grpSp>
          <p:nvGrpSpPr>
            <p:cNvPr id="11" name="Group 23"/>
            <p:cNvGrpSpPr>
              <a:grpSpLocks/>
            </p:cNvGrpSpPr>
            <p:nvPr/>
          </p:nvGrpSpPr>
          <p:grpSpPr bwMode="auto">
            <a:xfrm>
              <a:off x="3438525" y="962025"/>
              <a:ext cx="2239963" cy="1646239"/>
              <a:chOff x="2952118" y="0"/>
              <a:chExt cx="1476272" cy="1010928"/>
            </a:xfrm>
          </p:grpSpPr>
          <p:sp>
            <p:nvSpPr>
              <p:cNvPr id="53" name="Trapezoid 52"/>
              <p:cNvSpPr/>
              <p:nvPr/>
            </p:nvSpPr>
            <p:spPr>
              <a:xfrm>
                <a:off x="2952118" y="0"/>
                <a:ext cx="1476272" cy="1010928"/>
              </a:xfrm>
              <a:prstGeom prst="trapezoid">
                <a:avLst>
                  <a:gd name="adj" fmla="val 73033"/>
                </a:avLst>
              </a:prstGeom>
            </p:spPr>
            <p:style>
              <a:lnRef idx="3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2">
                  <a:hueOff val="0"/>
                  <a:satOff val="0"/>
                  <a:lumOff val="0"/>
                  <a:alphaOff val="0"/>
                </a:schemeClr>
              </a:fillRef>
              <a:effectRef idx="1">
                <a:schemeClr val="accent2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54" name="Trapezoid 4"/>
              <p:cNvSpPr/>
              <p:nvPr/>
            </p:nvSpPr>
            <p:spPr>
              <a:xfrm>
                <a:off x="2952118" y="0"/>
                <a:ext cx="1476272" cy="1010928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lIns="81280" tIns="81280" rIns="81280" bIns="81280" spcCol="1270" anchor="ctr"/>
              <a:lstStyle/>
              <a:p>
                <a:pPr algn="ctr" defTabSz="2844800">
                  <a:lnSpc>
                    <a:spcPct val="90000"/>
                  </a:lnSpc>
                  <a:spcAft>
                    <a:spcPct val="35000"/>
                  </a:spcAft>
                  <a:defRPr/>
                </a:pPr>
                <a:endParaRPr lang="en-US" sz="6400"/>
              </a:p>
            </p:txBody>
          </p:sp>
        </p:grpSp>
        <p:sp>
          <p:nvSpPr>
            <p:cNvPr id="52" name="TextBox 51"/>
            <p:cNvSpPr txBox="1">
              <a:spLocks noChangeArrowheads="1"/>
            </p:cNvSpPr>
            <p:nvPr/>
          </p:nvSpPr>
          <p:spPr bwMode="auto">
            <a:xfrm>
              <a:off x="3175000" y="1985963"/>
              <a:ext cx="2730499" cy="8620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</a:bodyPr>
            <a:lstStyle/>
            <a:p>
              <a:pPr marL="228600" indent="-228600" algn="ctr" eaLnBrk="0" hangingPunct="0">
                <a:spcBef>
                  <a:spcPts val="600"/>
                </a:spcBef>
              </a:pPr>
              <a:r>
                <a:rPr lang="en-US" sz="1400" b="1" dirty="0">
                  <a:solidFill>
                    <a:schemeClr val="bg1"/>
                  </a:solidFill>
                </a:rPr>
                <a:t>Dysfunction 5:</a:t>
              </a:r>
            </a:p>
            <a:p>
              <a:pPr marL="228600" indent="-228600" algn="ctr" eaLnBrk="0" hangingPunct="0">
                <a:spcBef>
                  <a:spcPts val="600"/>
                </a:spcBef>
              </a:pPr>
              <a:r>
                <a:rPr lang="en-US" sz="1400" dirty="0">
                  <a:solidFill>
                    <a:schemeClr val="bg1"/>
                  </a:solidFill>
                </a:rPr>
                <a:t>Inattention to</a:t>
              </a:r>
              <a:r>
                <a:rPr lang="en-US" sz="1400" dirty="0" smtClean="0">
                  <a:solidFill>
                    <a:schemeClr val="bg1"/>
                  </a:solidFill>
                </a:rPr>
                <a:t> Results</a:t>
              </a:r>
              <a:endParaRPr lang="en-US" sz="1400" dirty="0">
                <a:solidFill>
                  <a:schemeClr val="bg1"/>
                </a:solidFill>
              </a:endParaRPr>
            </a:p>
          </p:txBody>
        </p:sp>
      </p:grpSp>
      <p:cxnSp>
        <p:nvCxnSpPr>
          <p:cNvPr id="49" name="Straight Connector 48"/>
          <p:cNvCxnSpPr/>
          <p:nvPr/>
        </p:nvCxnSpPr>
        <p:spPr>
          <a:xfrm rot="16200000" flipH="1">
            <a:off x="3816945" y="1760598"/>
            <a:ext cx="5212080" cy="3660190"/>
          </a:xfrm>
          <a:prstGeom prst="line">
            <a:avLst/>
          </a:prstGeom>
          <a:ln w="85725">
            <a:solidFill>
              <a:schemeClr val="bg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 rot="5400000">
            <a:off x="211272" y="1739608"/>
            <a:ext cx="5057774" cy="3680410"/>
          </a:xfrm>
          <a:prstGeom prst="line">
            <a:avLst/>
          </a:prstGeom>
          <a:ln w="76200">
            <a:solidFill>
              <a:schemeClr val="bg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5609063" y="6367346"/>
            <a:ext cx="3341262" cy="19833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28600" indent="-228600" eaLnBrk="0" hangingPunct="0">
              <a:spcBef>
                <a:spcPts val="600"/>
              </a:spcBef>
            </a:pPr>
            <a:r>
              <a:rPr lang="en-US" sz="1000" i="1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ＭＳ Ｐゴシック" charset="-128"/>
                <a:cs typeface="ＭＳ Ｐゴシック" charset="-128"/>
              </a:rPr>
              <a:t>Source: Five Dysfunctions of a Team by Patrick </a:t>
            </a:r>
            <a:r>
              <a:rPr lang="en-US" sz="10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Lencioni</a:t>
            </a:r>
            <a:endParaRPr lang="en-US" sz="1000" i="1" dirty="0" smtClean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ＭＳ Ｐゴシック" pitchFamily="-112" charset="-128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226663" y="5532438"/>
            <a:ext cx="1911290" cy="320676"/>
          </a:xfrm>
          <a:prstGeom prst="rect">
            <a:avLst/>
          </a:prstGeom>
        </p:spPr>
        <p:txBody>
          <a:bodyPr wrap="none" lIns="0" tIns="0" rIns="0" bIns="0" rtlCol="0">
            <a:noAutofit/>
          </a:bodyPr>
          <a:lstStyle/>
          <a:p>
            <a:pPr algn="ctr" eaLnBrk="0" hangingPunct="0">
              <a:spcBef>
                <a:spcPts val="600"/>
              </a:spcBef>
            </a:pPr>
            <a:r>
              <a:rPr lang="en-US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Segoe Print" panose="02000600000000000000" pitchFamily="2" charset="0"/>
                <a:ea typeface="ＭＳ Ｐゴシック" pitchFamily="-112" charset="-128"/>
              </a:rPr>
              <a:t>Invulnerability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6110389" y="4707731"/>
            <a:ext cx="2143838" cy="320676"/>
          </a:xfrm>
          <a:prstGeom prst="rect">
            <a:avLst/>
          </a:prstGeom>
        </p:spPr>
        <p:txBody>
          <a:bodyPr wrap="none" lIns="0" tIns="0" rIns="0" bIns="0" rtlCol="0">
            <a:noAutofit/>
          </a:bodyPr>
          <a:lstStyle/>
          <a:p>
            <a:pPr algn="ctr" eaLnBrk="0" hangingPunct="0">
              <a:spcBef>
                <a:spcPts val="600"/>
              </a:spcBef>
            </a:pPr>
            <a:r>
              <a:rPr lang="en-US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Segoe Print" panose="02000600000000000000" pitchFamily="2" charset="0"/>
                <a:ea typeface="ＭＳ Ｐゴシック" pitchFamily="-112" charset="-128"/>
              </a:rPr>
              <a:t>Artificial</a:t>
            </a:r>
            <a:r>
              <a:rPr lang="en-US" dirty="0" smtClean="0">
                <a:latin typeface="Segoe Print" panose="02000600000000000000" pitchFamily="2" charset="0"/>
                <a:ea typeface="ＭＳ Ｐゴシック" pitchFamily="-112" charset="-128"/>
              </a:rPr>
              <a:t> Harmony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6110389" y="3789361"/>
            <a:ext cx="2143838" cy="320676"/>
          </a:xfrm>
          <a:prstGeom prst="rect">
            <a:avLst/>
          </a:prstGeom>
        </p:spPr>
        <p:txBody>
          <a:bodyPr wrap="none" lIns="0" tIns="0" rIns="0" bIns="0" rtlCol="0">
            <a:noAutofit/>
          </a:bodyPr>
          <a:lstStyle/>
          <a:p>
            <a:pPr algn="ctr" eaLnBrk="0" hangingPunct="0">
              <a:spcBef>
                <a:spcPts val="600"/>
              </a:spcBef>
            </a:pPr>
            <a:r>
              <a:rPr lang="en-US" dirty="0" smtClean="0">
                <a:latin typeface="Segoe Print" panose="02000600000000000000" pitchFamily="2" charset="0"/>
                <a:ea typeface="ＭＳ Ｐゴシック" pitchFamily="-112" charset="-128"/>
              </a:rPr>
              <a:t>Ambiguity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6110389" y="2955131"/>
            <a:ext cx="2143838" cy="320676"/>
          </a:xfrm>
          <a:prstGeom prst="rect">
            <a:avLst/>
          </a:prstGeom>
        </p:spPr>
        <p:txBody>
          <a:bodyPr wrap="none" lIns="0" tIns="0" rIns="0" bIns="0" rtlCol="0">
            <a:noAutofit/>
          </a:bodyPr>
          <a:lstStyle/>
          <a:p>
            <a:pPr algn="ctr" eaLnBrk="0" hangingPunct="0">
              <a:spcBef>
                <a:spcPts val="600"/>
              </a:spcBef>
            </a:pPr>
            <a:r>
              <a:rPr lang="en-US" dirty="0" smtClean="0">
                <a:latin typeface="Segoe Print" panose="02000600000000000000" pitchFamily="2" charset="0"/>
                <a:ea typeface="ＭＳ Ｐゴシック" pitchFamily="-112" charset="-128"/>
              </a:rPr>
              <a:t>Low Standards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6110389" y="1985963"/>
            <a:ext cx="2143838" cy="320676"/>
          </a:xfrm>
          <a:prstGeom prst="rect">
            <a:avLst/>
          </a:prstGeom>
        </p:spPr>
        <p:txBody>
          <a:bodyPr wrap="none" lIns="0" tIns="0" rIns="0" bIns="0" rtlCol="0">
            <a:noAutofit/>
          </a:bodyPr>
          <a:lstStyle/>
          <a:p>
            <a:pPr algn="ctr" eaLnBrk="0" hangingPunct="0">
              <a:spcBef>
                <a:spcPts val="600"/>
              </a:spcBef>
            </a:pPr>
            <a:r>
              <a:rPr lang="en-US" dirty="0" smtClean="0">
                <a:latin typeface="Segoe Print" panose="02000600000000000000" pitchFamily="2" charset="0"/>
                <a:ea typeface="ＭＳ Ｐゴシック" pitchFamily="-112" charset="-128"/>
              </a:rPr>
              <a:t>Status and Ego</a:t>
            </a:r>
          </a:p>
        </p:txBody>
      </p:sp>
    </p:spTree>
    <p:extLst>
      <p:ext uri="{BB962C8B-B14F-4D97-AF65-F5344CB8AC3E}">
        <p14:creationId xmlns:p14="http://schemas.microsoft.com/office/powerpoint/2010/main" val="402679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149</Words>
  <Application>Microsoft Office PowerPoint</Application>
  <PresentationFormat>On-screen Show (4:3)</PresentationFormat>
  <Paragraphs>22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Five Dysfunctions of Teamwork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Five Dysfunctions of Teamwork</dc:title>
  <dc:creator>paul.landraitis</dc:creator>
  <cp:lastModifiedBy>paul.landraitis</cp:lastModifiedBy>
  <cp:revision>1</cp:revision>
  <dcterms:created xsi:type="dcterms:W3CDTF">2015-11-30T02:25:01Z</dcterms:created>
  <dcterms:modified xsi:type="dcterms:W3CDTF">2015-11-30T02:31:41Z</dcterms:modified>
</cp:coreProperties>
</file>