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7" r:id="rId1"/>
    <p:sldMasterId id="2147483870" r:id="rId2"/>
  </p:sldMasterIdLst>
  <p:notesMasterIdLst>
    <p:notesMasterId r:id="rId8"/>
  </p:notesMasterIdLst>
  <p:handoutMasterIdLst>
    <p:handoutMasterId r:id="rId9"/>
  </p:handoutMasterIdLst>
  <p:sldIdLst>
    <p:sldId id="494" r:id="rId3"/>
    <p:sldId id="495" r:id="rId4"/>
    <p:sldId id="496" r:id="rId5"/>
    <p:sldId id="497" r:id="rId6"/>
    <p:sldId id="498" r:id="rId7"/>
  </p:sldIdLst>
  <p:sldSz cx="9144000" cy="6858000" type="screen4x3"/>
  <p:notesSz cx="6934200" cy="9232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E2B1E"/>
    <a:srgbClr val="0088D5"/>
    <a:srgbClr val="1082E8"/>
    <a:srgbClr val="64B6E3"/>
    <a:srgbClr val="4592E8"/>
    <a:srgbClr val="1082C8"/>
    <a:srgbClr val="8DC0D8"/>
    <a:srgbClr val="64ACD8"/>
    <a:srgbClr val="008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8" autoAdjust="0"/>
    <p:restoredTop sz="82671" autoAdjust="0"/>
  </p:normalViewPr>
  <p:slideViewPr>
    <p:cSldViewPr snapToGrid="0">
      <p:cViewPr>
        <p:scale>
          <a:sx n="72" d="100"/>
          <a:sy n="72" d="100"/>
        </p:scale>
        <p:origin x="-492" y="-630"/>
      </p:cViewPr>
      <p:guideLst>
        <p:guide orient="horz" pos="2051"/>
        <p:guide orient="horz" pos="445"/>
        <p:guide orient="horz" pos="3821"/>
        <p:guide pos="2889"/>
        <p:guide pos="5388"/>
        <p:guide pos="144"/>
        <p:guide pos="13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874" y="-11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ILP </a:t>
            </a:r>
            <a:r>
              <a:rPr lang="en-US" dirty="0" smtClean="0"/>
              <a:t>Q3 </a:t>
            </a:r>
            <a:r>
              <a:rPr lang="en-US" dirty="0"/>
              <a:t>Workshop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FF79EB2-A756-4489-BBC4-F14C51FB6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77" tIns="46189" rIns="92377" bIns="461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6654E52-7101-4273-BB91-4A6C1DD1412F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7" tIns="46189" rIns="92377" bIns="461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23659FD-3154-4C9A-8AB2-BA7BE6560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79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A763B86-F78F-4A40-BEE2-5C720B26435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18B9109-E5F4-4AF4-A85F-3D733DAE3CD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7691824-66F8-46EC-8545-DF85358C503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7A97C1-7510-40FD-8155-E6E054DCF6A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</a:endParaRPr>
          </a:p>
          <a:p>
            <a:pPr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224462" y="535043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5224462" y="5000806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773332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4384146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994959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9"/>
          </p:nvPr>
        </p:nvSpPr>
        <p:spPr>
          <a:xfrm>
            <a:off x="76201" y="826512"/>
            <a:ext cx="1905000" cy="594360"/>
          </a:xfrm>
          <a:noFill/>
        </p:spPr>
        <p:txBody>
          <a:bodyPr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490133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7786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0740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43"/>
          </p:nvPr>
        </p:nvSpPr>
        <p:spPr>
          <a:xfrm>
            <a:off x="76200" y="53694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384212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942089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78784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3"/>
          </p:nvPr>
        </p:nvSpPr>
        <p:spPr>
          <a:xfrm>
            <a:off x="171450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4714558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134735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3144838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44838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735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2401887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4632324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6862762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2150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62152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1959451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3747452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5535453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31"/>
          </p:nvPr>
        </p:nvSpPr>
        <p:spPr>
          <a:xfrm>
            <a:off x="7323455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5626" y="1403350"/>
            <a:ext cx="3931920" cy="5181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827815" y="1403350"/>
            <a:ext cx="3931920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48122" y="1379538"/>
            <a:ext cx="8494776" cy="516255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 marL="9144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762499" y="1403350"/>
            <a:ext cx="4249739" cy="5181599"/>
          </a:xfrm>
        </p:spPr>
        <p:txBody>
          <a:bodyPr/>
          <a:lstStyle>
            <a:lvl1pPr>
              <a:buNone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171449" y="1403350"/>
            <a:ext cx="4208463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816077" y="1751409"/>
            <a:ext cx="4013995" cy="355203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54025" y="1781175"/>
            <a:ext cx="4103688" cy="4752975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 sz="2000"/>
            </a:lvl1pPr>
            <a:lvl2pPr>
              <a:spcBef>
                <a:spcPts val="1000"/>
              </a:spcBef>
              <a:spcAft>
                <a:spcPts val="1000"/>
              </a:spcAft>
              <a:defRPr sz="2000"/>
            </a:lvl2pPr>
            <a:lvl3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5626" y="1403351"/>
            <a:ext cx="8494776" cy="518160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2000"/>
            </a:lvl2pPr>
            <a:lvl3pPr>
              <a:spcBef>
                <a:spcPts val="400"/>
              </a:spcBef>
              <a:spcAft>
                <a:spcPts val="400"/>
              </a:spcAft>
              <a:defRPr sz="2000"/>
            </a:lvl3pPr>
            <a:lvl4pPr>
              <a:spcBef>
                <a:spcPts val="400"/>
              </a:spcBef>
              <a:spcAft>
                <a:spcPts val="400"/>
              </a:spcAft>
              <a:defRPr sz="2000"/>
            </a:lvl4pPr>
            <a:lvl5pPr>
              <a:spcBef>
                <a:spcPts val="400"/>
              </a:spcBef>
              <a:spcAft>
                <a:spcPts val="4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532" y="262891"/>
            <a:ext cx="8919041" cy="419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45625" y="1403350"/>
            <a:ext cx="8494776" cy="51815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532" y="262891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340635" y="1379538"/>
            <a:ext cx="8494776" cy="5237162"/>
          </a:xfr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532" y="262891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340635" y="1379538"/>
            <a:ext cx="8494776" cy="5237162"/>
          </a:xfr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532" y="262891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347667" y="1260388"/>
            <a:ext cx="8494776" cy="5273761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 noChangeAspect="1"/>
          </p:cNvSpPr>
          <p:nvPr>
            <p:ph sz="quarter" idx="17"/>
          </p:nvPr>
        </p:nvSpPr>
        <p:spPr>
          <a:xfrm>
            <a:off x="4521196" y="942324"/>
            <a:ext cx="4622804" cy="49733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Text Picture Box – Enter text here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6464" y="2133770"/>
            <a:ext cx="4206240" cy="25904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0" fontAlgn="base" hangingPunct="0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0" fontAlgn="base" hangingPunct="0">
        <a:spcBef>
          <a:spcPts val="600"/>
        </a:spcBef>
        <a:spcAft>
          <a:spcPts val="600"/>
        </a:spcAft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413" y="260350"/>
            <a:ext cx="89360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0637" y="1379538"/>
            <a:ext cx="8498563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/>
            </a:endParaRP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62170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ILP Q3 Workshop 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225" r:id="rId7"/>
    <p:sldLayoutId id="2147484226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  <p:sldLayoutId id="2147484188" r:id="rId16"/>
    <p:sldLayoutId id="2147484189" r:id="rId17"/>
    <p:sldLayoutId id="2147484190" r:id="rId18"/>
    <p:sldLayoutId id="2147484191" r:id="rId19"/>
    <p:sldLayoutId id="2147484192" r:id="rId20"/>
    <p:sldLayoutId id="2147484193" r:id="rId21"/>
    <p:sldLayoutId id="2147484194" r:id="rId22"/>
    <p:sldLayoutId id="2147484195" r:id="rId23"/>
    <p:sldLayoutId id="2147484231" r:id="rId24"/>
    <p:sldLayoutId id="2147484232" r:id="rId2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0" fontAlgn="base" hangingPunct="0">
        <a:spcBef>
          <a:spcPts val="600"/>
        </a:spcBef>
        <a:spcAft>
          <a:spcPts val="600"/>
        </a:spcAft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i="1" smtClean="0"/>
              <a:t>Next</a:t>
            </a:r>
            <a:r>
              <a:rPr lang="en-US" altLang="en-US" smtClean="0"/>
              <a:t> Level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blackWhite">
          <a:xfrm>
            <a:off x="590550" y="2365375"/>
            <a:ext cx="4160838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37" tIns="43968" rIns="87937" bIns="43968">
            <a:spAutoFit/>
          </a:bodyPr>
          <a:lstStyle>
            <a:lvl1pPr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79475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79475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i="1"/>
              <a:t>You cannot solve a problem from the same level of thinking that created the problem.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blackWhite">
          <a:xfrm>
            <a:off x="2217738" y="3797300"/>
            <a:ext cx="2336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37" tIns="43968" rIns="87937" bIns="43968">
            <a:spAutoFit/>
          </a:bodyPr>
          <a:lstStyle>
            <a:lvl1pPr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79475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79475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/>
              <a:t>– Albert Einstein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ltGray">
          <a:xfrm>
            <a:off x="5265738" y="1484313"/>
            <a:ext cx="3297237" cy="17335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87" tIns="42293" rIns="84587" bIns="42293">
            <a:spAutoFit/>
          </a:bodyPr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5264150" y="3373438"/>
            <a:ext cx="3311525" cy="0"/>
          </a:xfrm>
          <a:prstGeom prst="line">
            <a:avLst/>
          </a:prstGeom>
          <a:noFill/>
          <a:ln w="9525">
            <a:solidFill>
              <a:srgbClr val="4C4C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4587" tIns="42293" rIns="84587" bIns="42293">
            <a:spAutoFit/>
          </a:bodyPr>
          <a:lstStyle/>
          <a:p>
            <a:endParaRPr lang="en-US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ltGray">
          <a:xfrm>
            <a:off x="5281613" y="3527425"/>
            <a:ext cx="3302000" cy="18462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87" tIns="42293" rIns="84587" bIns="42293">
            <a:spAutoFit/>
          </a:bodyPr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5257800" y="4270375"/>
            <a:ext cx="3276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78" tIns="42288" rIns="84578" bIns="42288">
            <a:spAutoFit/>
          </a:bodyPr>
          <a:lstStyle>
            <a:lvl1pPr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79475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79475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latin typeface="Arial Narrow" pitchFamily="34" charset="0"/>
              </a:rPr>
              <a:t>Current Level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5257800" y="2176463"/>
            <a:ext cx="3276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78" tIns="42288" rIns="84578" bIns="42288">
            <a:spAutoFit/>
          </a:bodyPr>
          <a:lstStyle>
            <a:lvl1pPr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79475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79475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latin typeface="Arial Narrow" pitchFamily="34" charset="0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1898710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Root Causes and Results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V="1">
            <a:off x="6056313" y="3575050"/>
            <a:ext cx="259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07113" y="3822700"/>
            <a:ext cx="2484437" cy="1541463"/>
            <a:chOff x="6106886" y="3822952"/>
            <a:chExt cx="2484498" cy="1540845"/>
          </a:xfrm>
        </p:grpSpPr>
        <p:sp>
          <p:nvSpPr>
            <p:cNvPr id="20" name="Rectangle 19"/>
            <p:cNvSpPr/>
            <p:nvPr/>
          </p:nvSpPr>
          <p:spPr>
            <a:xfrm>
              <a:off x="6106886" y="3822952"/>
              <a:ext cx="2484498" cy="1540845"/>
            </a:xfrm>
            <a:prstGeom prst="rect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521233" y="4270448"/>
              <a:ext cx="1676441" cy="639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578" tIns="42288" rIns="84578" bIns="42288">
              <a:spAutoFit/>
            </a:bodyPr>
            <a:lstStyle/>
            <a:p>
              <a:pPr algn="ctr" defTabSz="879475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Current Level Results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41638" y="3833813"/>
            <a:ext cx="2971800" cy="1541462"/>
            <a:chOff x="2942266" y="3833838"/>
            <a:chExt cx="2970552" cy="1540845"/>
          </a:xfrm>
        </p:grpSpPr>
        <p:sp>
          <p:nvSpPr>
            <p:cNvPr id="23" name="Chevron 22"/>
            <p:cNvSpPr/>
            <p:nvPr/>
          </p:nvSpPr>
          <p:spPr>
            <a:xfrm>
              <a:off x="2942266" y="3833838"/>
              <a:ext cx="2970552" cy="1540845"/>
            </a:xfrm>
            <a:prstGeom prst="chevron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719814" y="4281334"/>
              <a:ext cx="1677282" cy="639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578" tIns="42288" rIns="84578" bIns="42288">
              <a:spAutoFit/>
            </a:bodyPr>
            <a:lstStyle/>
            <a:p>
              <a:pPr algn="ctr" defTabSz="879475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Current Level Behavior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2400" y="3833813"/>
            <a:ext cx="2971800" cy="1541462"/>
            <a:chOff x="153020" y="3833838"/>
            <a:chExt cx="2970552" cy="1540845"/>
          </a:xfrm>
        </p:grpSpPr>
        <p:sp>
          <p:nvSpPr>
            <p:cNvPr id="26" name="Chevron 25"/>
            <p:cNvSpPr/>
            <p:nvPr/>
          </p:nvSpPr>
          <p:spPr>
            <a:xfrm>
              <a:off x="153020" y="3833838"/>
              <a:ext cx="2970552" cy="1540845"/>
            </a:xfrm>
            <a:prstGeom prst="chevron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876616" y="4143276"/>
              <a:ext cx="1675696" cy="917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578" tIns="42288" rIns="84578" bIns="42288">
              <a:spAutoFit/>
            </a:bodyPr>
            <a:lstStyle/>
            <a:p>
              <a:pPr algn="ctr" defTabSz="879475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Current Level Thinking &amp; Inner State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 flipV="1">
            <a:off x="2928938" y="3575050"/>
            <a:ext cx="263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152400" y="3575050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107113" y="1798638"/>
            <a:ext cx="2484437" cy="1539875"/>
            <a:chOff x="6106886" y="1798160"/>
            <a:chExt cx="2484502" cy="1540845"/>
          </a:xfrm>
        </p:grpSpPr>
        <p:sp>
          <p:nvSpPr>
            <p:cNvPr id="14" name="Rectangle 13"/>
            <p:cNvSpPr/>
            <p:nvPr/>
          </p:nvSpPr>
          <p:spPr>
            <a:xfrm>
              <a:off x="6106886" y="1798160"/>
              <a:ext cx="2484502" cy="1540845"/>
            </a:xfrm>
            <a:prstGeom prst="rect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6530759" y="2268356"/>
              <a:ext cx="1676444" cy="638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578" tIns="42288" rIns="84578" bIns="42288">
              <a:spAutoFit/>
            </a:bodyPr>
            <a:lstStyle/>
            <a:p>
              <a:pPr algn="ctr" defTabSz="879475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Next Level Results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41638" y="1798638"/>
            <a:ext cx="2971800" cy="1539875"/>
            <a:chOff x="2942270" y="1798160"/>
            <a:chExt cx="2970552" cy="1540845"/>
          </a:xfrm>
        </p:grpSpPr>
        <p:sp>
          <p:nvSpPr>
            <p:cNvPr id="10" name="Chevron 9"/>
            <p:cNvSpPr/>
            <p:nvPr/>
          </p:nvSpPr>
          <p:spPr>
            <a:xfrm>
              <a:off x="2942270" y="1798160"/>
              <a:ext cx="2970552" cy="1540845"/>
            </a:xfrm>
            <a:prstGeom prst="chevron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3600805" y="2268356"/>
              <a:ext cx="1675696" cy="638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578" tIns="42288" rIns="84578" bIns="42288">
              <a:spAutoFit/>
            </a:bodyPr>
            <a:lstStyle/>
            <a:p>
              <a:pPr algn="ctr" defTabSz="879475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Next Level Behavior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400" y="1798638"/>
            <a:ext cx="2971800" cy="1539875"/>
            <a:chOff x="153024" y="1798160"/>
            <a:chExt cx="2970552" cy="1540845"/>
          </a:xfrm>
        </p:grpSpPr>
        <p:sp>
          <p:nvSpPr>
            <p:cNvPr id="12" name="Chevron 11"/>
            <p:cNvSpPr/>
            <p:nvPr/>
          </p:nvSpPr>
          <p:spPr>
            <a:xfrm>
              <a:off x="153024" y="1798160"/>
              <a:ext cx="2970552" cy="1540845"/>
            </a:xfrm>
            <a:prstGeom prst="chevron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887728" y="2130156"/>
              <a:ext cx="1675696" cy="914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578" tIns="42288" rIns="84578" bIns="42288">
              <a:spAutoFit/>
            </a:bodyPr>
            <a:lstStyle/>
            <a:p>
              <a:pPr algn="ctr" defTabSz="879475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Next Level Thinking &amp; Inner State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124200" y="1239838"/>
            <a:ext cx="19954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685800"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914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143000" indent="-228600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C00000"/>
                </a:solidFill>
              </a:rPr>
              <a:t>“Doing”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554038" y="1239838"/>
            <a:ext cx="1995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685800"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914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143000" indent="-228600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C00000"/>
                </a:solidFill>
              </a:rPr>
              <a:t>“Being”</a:t>
            </a:r>
          </a:p>
        </p:txBody>
      </p:sp>
    </p:spTree>
    <p:extLst>
      <p:ext uri="{BB962C8B-B14F-4D97-AF65-F5344CB8AC3E}">
        <p14:creationId xmlns:p14="http://schemas.microsoft.com/office/powerpoint/2010/main" val="1731378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28" grpId="0" animBg="1"/>
      <p:bldP spid="29" grpId="0" animBg="1"/>
      <p:bldP spid="25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Context</a:t>
            </a:r>
          </a:p>
        </p:txBody>
      </p:sp>
      <p:sp>
        <p:nvSpPr>
          <p:cNvPr id="9" name="Oval 8"/>
          <p:cNvSpPr/>
          <p:nvPr/>
        </p:nvSpPr>
        <p:spPr>
          <a:xfrm>
            <a:off x="8767763" y="6721475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781050" y="6137275"/>
            <a:ext cx="7793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784225" y="808038"/>
            <a:ext cx="11113" cy="533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554413" y="6116638"/>
            <a:ext cx="2276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78" tIns="42288" rIns="84578" bIns="42288">
            <a:spAutoFit/>
          </a:bodyPr>
          <a:lstStyle/>
          <a:p>
            <a:pPr algn="ctr" defTabSz="879475">
              <a:spcBef>
                <a:spcPct val="50000"/>
              </a:spcBef>
              <a:defRPr/>
            </a:pPr>
            <a:r>
              <a:rPr lang="en-US" sz="2000" b="1" dirty="0">
                <a:latin typeface="+mj-lt"/>
                <a:ea typeface="ＭＳ Ｐゴシック" pitchFamily="34" charset="-128"/>
              </a:rPr>
              <a:t>Time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16200000">
            <a:off x="-665163" y="3278188"/>
            <a:ext cx="2276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78" tIns="42288" rIns="84578" bIns="42288">
            <a:spAutoFit/>
          </a:bodyPr>
          <a:lstStyle/>
          <a:p>
            <a:pPr algn="ctr" defTabSz="879475">
              <a:spcBef>
                <a:spcPct val="50000"/>
              </a:spcBef>
              <a:defRPr/>
            </a:pPr>
            <a:r>
              <a:rPr lang="en-US" sz="2000" b="1" dirty="0">
                <a:latin typeface="+mj-lt"/>
                <a:ea typeface="ＭＳ Ｐゴシック" pitchFamily="34" charset="-128"/>
              </a:rPr>
              <a:t>Results</a:t>
            </a:r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1000125" y="4311650"/>
            <a:ext cx="2936875" cy="1538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79475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79475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Current Way of Being and Doing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(Reactive)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000125" y="1531938"/>
            <a:ext cx="2936875" cy="1538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79475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79475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Future Way of Being and Doing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(Creative)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V="1">
            <a:off x="1006475" y="3690938"/>
            <a:ext cx="292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5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61702E-6 L 0.50729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/>
      <p:bldP spid="17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/>
          <a:stretch>
            <a:fillRect/>
          </a:stretch>
        </p:blipFill>
        <p:spPr bwMode="auto">
          <a:xfrm>
            <a:off x="3452813" y="4389438"/>
            <a:ext cx="49704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629275" y="1544638"/>
            <a:ext cx="2936875" cy="1538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79475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79475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Future Way of Being and Doing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(Creative)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Context</a:t>
            </a:r>
          </a:p>
        </p:txBody>
      </p:sp>
      <p:sp>
        <p:nvSpPr>
          <p:cNvPr id="9" name="Oval 8"/>
          <p:cNvSpPr/>
          <p:nvPr/>
        </p:nvSpPr>
        <p:spPr>
          <a:xfrm>
            <a:off x="8767763" y="6721475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781050" y="6137275"/>
            <a:ext cx="7793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 flipV="1">
            <a:off x="784225" y="808038"/>
            <a:ext cx="11113" cy="533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554413" y="6116638"/>
            <a:ext cx="2276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78" tIns="42288" rIns="84578" bIns="42288">
            <a:spAutoFit/>
          </a:bodyPr>
          <a:lstStyle/>
          <a:p>
            <a:pPr algn="ctr" defTabSz="879475">
              <a:spcBef>
                <a:spcPct val="50000"/>
              </a:spcBef>
              <a:defRPr/>
            </a:pPr>
            <a:r>
              <a:rPr lang="en-US" sz="2000" b="1" dirty="0">
                <a:latin typeface="+mj-lt"/>
                <a:ea typeface="ＭＳ Ｐゴシック" pitchFamily="34" charset="-128"/>
              </a:rPr>
              <a:t>Time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16200000">
            <a:off x="-665163" y="3278188"/>
            <a:ext cx="2276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78" tIns="42288" rIns="84578" bIns="42288">
            <a:spAutoFit/>
          </a:bodyPr>
          <a:lstStyle/>
          <a:p>
            <a:pPr algn="ctr" defTabSz="879475">
              <a:spcBef>
                <a:spcPct val="50000"/>
              </a:spcBef>
              <a:defRPr/>
            </a:pPr>
            <a:r>
              <a:rPr lang="en-US" sz="2000" b="1" dirty="0">
                <a:latin typeface="+mj-lt"/>
                <a:ea typeface="ＭＳ Ｐゴシック" pitchFamily="34" charset="-128"/>
              </a:rPr>
              <a:t>Results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000125" y="4305300"/>
            <a:ext cx="2936875" cy="1538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79475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79475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altLang="en-US" b="1"/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Current Way of Being and Doing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(Reactive)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altLang="en-US" b="1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730750" y="3835400"/>
            <a:ext cx="24145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685800"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914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143000" indent="-228600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C00000"/>
                </a:solidFill>
              </a:rPr>
              <a:t>“Tension Relief”</a:t>
            </a: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198813"/>
            <a:ext cx="27432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193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9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082925"/>
            <a:ext cx="5113338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Context</a:t>
            </a:r>
          </a:p>
        </p:txBody>
      </p:sp>
      <p:sp>
        <p:nvSpPr>
          <p:cNvPr id="9" name="Oval 8"/>
          <p:cNvSpPr/>
          <p:nvPr/>
        </p:nvSpPr>
        <p:spPr>
          <a:xfrm>
            <a:off x="8767763" y="6721475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V="1">
            <a:off x="781050" y="6137275"/>
            <a:ext cx="7793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784225" y="808038"/>
            <a:ext cx="11113" cy="533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554413" y="6116638"/>
            <a:ext cx="2276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78" tIns="42288" rIns="84578" bIns="42288">
            <a:spAutoFit/>
          </a:bodyPr>
          <a:lstStyle/>
          <a:p>
            <a:pPr algn="ctr" defTabSz="879475">
              <a:spcBef>
                <a:spcPct val="50000"/>
              </a:spcBef>
              <a:defRPr/>
            </a:pPr>
            <a:r>
              <a:rPr lang="en-US" sz="2000" b="1" dirty="0">
                <a:latin typeface="+mj-lt"/>
                <a:ea typeface="ＭＳ Ｐゴシック" pitchFamily="34" charset="-128"/>
              </a:rPr>
              <a:t>Time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16200000">
            <a:off x="-665163" y="3278188"/>
            <a:ext cx="2276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78" tIns="42288" rIns="84578" bIns="42288">
            <a:spAutoFit/>
          </a:bodyPr>
          <a:lstStyle/>
          <a:p>
            <a:pPr algn="ctr" defTabSz="879475">
              <a:spcBef>
                <a:spcPct val="50000"/>
              </a:spcBef>
              <a:defRPr/>
            </a:pPr>
            <a:r>
              <a:rPr lang="en-US" sz="2000" b="1" dirty="0">
                <a:latin typeface="+mj-lt"/>
                <a:ea typeface="ＭＳ Ｐゴシック" pitchFamily="34" charset="-128"/>
              </a:rPr>
              <a:t>Results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149725" y="2852738"/>
            <a:ext cx="2921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685800"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914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143000" indent="-228600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C00000"/>
                </a:solidFill>
              </a:rPr>
              <a:t>“Creative Tension”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3176588"/>
            <a:ext cx="27432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000125" y="4305300"/>
            <a:ext cx="2936875" cy="1538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79475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79475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altLang="en-US" b="1"/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Current Way of Being and Doing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(Reactive)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altLang="en-US" b="1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000125" y="4305300"/>
            <a:ext cx="2936875" cy="1538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79475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79475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79475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79475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Current Way of Being and Doing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b="1"/>
              <a:t>(</a:t>
            </a:r>
            <a:r>
              <a:rPr lang="en-US" altLang="en-US" b="1">
                <a:solidFill>
                  <a:srgbClr val="C00000"/>
                </a:solidFill>
              </a:rPr>
              <a:t>Creative</a:t>
            </a:r>
            <a:r>
              <a:rPr lang="en-US" altLang="en-US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4967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blank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tagen Master Layouts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135</Words>
  <Application>Microsoft Office PowerPoint</Application>
  <PresentationFormat>On-screen Show (4:3)</PresentationFormat>
  <Paragraphs>43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blank</vt:lpstr>
      <vt:lpstr>Stagen Master Layouts</vt:lpstr>
      <vt:lpstr>The Next Level</vt:lpstr>
      <vt:lpstr>Root Causes and Results</vt:lpstr>
      <vt:lpstr>Context</vt:lpstr>
      <vt:lpstr>Context</vt:lpstr>
      <vt:lpstr>Context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Taken from Roosevelt ILP Q3 Workshop Presentation v2w SS - AAR</dc:title>
  <dc:creator/>
  <cp:lastModifiedBy/>
  <cp:revision>1</cp:revision>
  <dcterms:created xsi:type="dcterms:W3CDTF">2011-03-25T20:51:04Z</dcterms:created>
  <dcterms:modified xsi:type="dcterms:W3CDTF">2017-10-09T23:34:02Z</dcterms:modified>
</cp:coreProperties>
</file>