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068" autoAdjust="0"/>
    <p:restoredTop sz="94660" autoAdjust="0"/>
  </p:normalViewPr>
  <p:slideViewPr>
    <p:cSldViewPr snapToGrid="0">
      <p:cViewPr varScale="1">
        <p:scale>
          <a:sx n="116" d="100"/>
          <a:sy n="116" d="100"/>
        </p:scale>
        <p:origin x="-960"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635908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334682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32252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769814291"/>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General">
    <p:spTree>
      <p:nvGrpSpPr>
        <p:cNvPr id="1" name=""/>
        <p:cNvGrpSpPr/>
        <p:nvPr/>
      </p:nvGrpSpPr>
      <p:grpSpPr>
        <a:xfrm>
          <a:off x="0" y="0"/>
          <a:ext cx="0" cy="0"/>
          <a:chOff x="0" y="0"/>
          <a:chExt cx="0" cy="0"/>
        </a:xfrm>
      </p:grpSpPr>
      <p:sp>
        <p:nvSpPr>
          <p:cNvPr id="5" name="Title 1"/>
          <p:cNvSpPr>
            <a:spLocks noGrp="1"/>
          </p:cNvSpPr>
          <p:nvPr>
            <p:ph type="title"/>
          </p:nvPr>
        </p:nvSpPr>
        <p:spPr>
          <a:xfrm>
            <a:off x="101470" y="230233"/>
            <a:ext cx="11892055" cy="419100"/>
          </a:xfrm>
        </p:spPr>
        <p:txBody>
          <a:bodyPr/>
          <a:lstStyle/>
          <a:p>
            <a:r>
              <a:rPr lang="en-US" smtClean="0"/>
              <a:t>Click to edit Master title style</a:t>
            </a:r>
            <a:endParaRPr lang="en-US"/>
          </a:p>
        </p:txBody>
      </p:sp>
      <p:sp>
        <p:nvSpPr>
          <p:cNvPr id="6" name="Text Placeholder 7"/>
          <p:cNvSpPr>
            <a:spLocks noGrp="1"/>
          </p:cNvSpPr>
          <p:nvPr>
            <p:ph type="body" sz="quarter" idx="11"/>
          </p:nvPr>
        </p:nvSpPr>
        <p:spPr>
          <a:xfrm>
            <a:off x="228600" y="736600"/>
            <a:ext cx="11787717" cy="522288"/>
          </a:xfrm>
        </p:spPr>
        <p:txBody>
          <a:bodyPr/>
          <a:lstStyle>
            <a:lvl1pPr marL="0" indent="0">
              <a:spcBef>
                <a:spcPts val="0"/>
              </a:spcBef>
              <a:spcAft>
                <a:spcPts val="0"/>
              </a:spcAft>
              <a:buNone/>
              <a:defRPr sz="1600" b="1"/>
            </a:lvl1pPr>
            <a:lvl2pPr>
              <a:buNone/>
              <a:defRPr/>
            </a:lvl2pPr>
            <a:lvl3pPr>
              <a:buNone/>
              <a:defRPr/>
            </a:lvl3pPr>
            <a:lvl4pPr>
              <a:buNone/>
              <a:defRPr/>
            </a:lvl4pPr>
            <a:lvl5pPr>
              <a:buNone/>
              <a:defRPr/>
            </a:lvl5pPr>
          </a:lstStyle>
          <a:p>
            <a:pPr lvl="0"/>
            <a:r>
              <a:rPr lang="en-US" smtClean="0"/>
              <a:t>Click to edit Master text styles</a:t>
            </a:r>
          </a:p>
        </p:txBody>
      </p:sp>
      <p:sp>
        <p:nvSpPr>
          <p:cNvPr id="7" name="Content Placeholder 3"/>
          <p:cNvSpPr>
            <a:spLocks noGrp="1"/>
          </p:cNvSpPr>
          <p:nvPr>
            <p:ph sz="quarter" idx="10"/>
          </p:nvPr>
        </p:nvSpPr>
        <p:spPr>
          <a:xfrm>
            <a:off x="188385" y="1379538"/>
            <a:ext cx="11796183" cy="5162550"/>
          </a:xfrm>
        </p:spPr>
        <p:txBody>
          <a:bodyPr lIns="0" tIns="0" rIns="0" bIns="0"/>
          <a:lstStyle>
            <a:lvl2pPr>
              <a:defRPr sz="1800"/>
            </a:lvl2pPr>
            <a:lvl4pPr marL="914400" indent="-2286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87283134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2472987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136733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229103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296867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108946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135639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182422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C0DA25-7F02-4299-B5B9-8AEC8F312098}"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2314939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0DA25-7F02-4299-B5B9-8AEC8F312098}" type="datetimeFigureOut">
              <a:rPr lang="en-US" smtClean="0"/>
              <a:pPr/>
              <a:t>12/28/2015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D42F1-4050-4CF9-90BD-7D7E68F0DA44}" type="slidenum">
              <a:rPr lang="en-US" smtClean="0"/>
              <a:pPr/>
              <a:t>‹#›</a:t>
            </a:fld>
            <a:endParaRPr lang="en-US"/>
          </a:p>
        </p:txBody>
      </p:sp>
    </p:spTree>
    <p:extLst>
      <p:ext uri="{BB962C8B-B14F-4D97-AF65-F5344CB8AC3E}">
        <p14:creationId xmlns="" xmlns:p14="http://schemas.microsoft.com/office/powerpoint/2010/main" val="1660886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214" y="534784"/>
            <a:ext cx="8093515" cy="419100"/>
          </a:xfrm>
        </p:spPr>
        <p:txBody>
          <a:bodyPr>
            <a:normAutofit fontScale="90000"/>
          </a:bodyPr>
          <a:lstStyle/>
          <a:p>
            <a:r>
              <a:rPr lang="en-US" dirty="0" smtClean="0">
                <a:solidFill>
                  <a:srgbClr val="FD5123"/>
                </a:solidFill>
              </a:rPr>
              <a:t>Peter Stathis Personal 2X2</a:t>
            </a:r>
            <a:endParaRPr lang="en-US" dirty="0"/>
          </a:p>
        </p:txBody>
      </p:sp>
      <p:sp>
        <p:nvSpPr>
          <p:cNvPr id="3" name="Rectangle 63"/>
          <p:cNvSpPr>
            <a:spLocks noChangeArrowheads="1"/>
          </p:cNvSpPr>
          <p:nvPr/>
        </p:nvSpPr>
        <p:spPr bwMode="auto">
          <a:xfrm>
            <a:off x="2836018" y="1360797"/>
            <a:ext cx="8203025" cy="5063170"/>
          </a:xfrm>
          <a:prstGeom prst="rect">
            <a:avLst/>
          </a:prstGeom>
          <a:noFill/>
          <a:ln>
            <a:solidFill>
              <a:schemeClr val="tx1"/>
            </a:solidFill>
            <a:headEnd/>
            <a:tailEnd/>
          </a:ln>
          <a:effectLst/>
        </p:spPr>
        <p:style>
          <a:lnRef idx="1">
            <a:schemeClr val="accent2"/>
          </a:lnRef>
          <a:fillRef idx="3">
            <a:schemeClr val="accent2"/>
          </a:fillRef>
          <a:effectRef idx="2">
            <a:schemeClr val="accent2"/>
          </a:effectRef>
          <a:fontRef idx="minor">
            <a:schemeClr val="lt1"/>
          </a:fontRef>
        </p:style>
        <p:txBody>
          <a:bodyPr wrap="none" anchor="ctr"/>
          <a:lstStyle/>
          <a:p>
            <a:pPr eaLnBrk="0" hangingPunct="0">
              <a:spcBef>
                <a:spcPct val="20000"/>
              </a:spcBef>
              <a:defRPr/>
            </a:pPr>
            <a:endParaRPr lang="en-US" sz="1200" dirty="0"/>
          </a:p>
        </p:txBody>
      </p:sp>
      <p:sp>
        <p:nvSpPr>
          <p:cNvPr id="4" name="Text Box 7"/>
          <p:cNvSpPr txBox="1">
            <a:spLocks noChangeArrowheads="1"/>
          </p:cNvSpPr>
          <p:nvPr/>
        </p:nvSpPr>
        <p:spPr bwMode="auto">
          <a:xfrm>
            <a:off x="2233481" y="1320523"/>
            <a:ext cx="602537" cy="276999"/>
          </a:xfrm>
          <a:prstGeom prst="rect">
            <a:avLst/>
          </a:prstGeom>
          <a:noFill/>
          <a:ln w="12700">
            <a:noFill/>
            <a:miter lim="800000"/>
            <a:headEnd type="none" w="sm" len="sm"/>
            <a:tailEnd type="none" w="sm" len="sm"/>
          </a:ln>
        </p:spPr>
        <p:txBody>
          <a:bodyPr wrap="square" lIns="45720" rIns="45720" anchor="ctr">
            <a:spAutoFit/>
          </a:bodyPr>
          <a:lstStyle/>
          <a:p>
            <a:pPr algn="r" eaLnBrk="0" hangingPunct="0">
              <a:spcBef>
                <a:spcPct val="20000"/>
              </a:spcBef>
            </a:pPr>
            <a:r>
              <a:rPr lang="en-US" sz="1200" b="1" dirty="0"/>
              <a:t>High</a:t>
            </a:r>
          </a:p>
        </p:txBody>
      </p:sp>
      <p:sp>
        <p:nvSpPr>
          <p:cNvPr id="5" name="Text Box 9"/>
          <p:cNvSpPr txBox="1">
            <a:spLocks noChangeArrowheads="1"/>
          </p:cNvSpPr>
          <p:nvPr/>
        </p:nvSpPr>
        <p:spPr bwMode="auto">
          <a:xfrm>
            <a:off x="1653056" y="3545593"/>
            <a:ext cx="1093788" cy="276999"/>
          </a:xfrm>
          <a:prstGeom prst="rect">
            <a:avLst/>
          </a:prstGeom>
          <a:noFill/>
          <a:ln w="12700">
            <a:noFill/>
            <a:miter lim="800000"/>
            <a:headEnd type="none" w="sm" len="sm"/>
            <a:tailEnd type="none" w="sm" len="sm"/>
          </a:ln>
        </p:spPr>
        <p:txBody>
          <a:bodyPr wrap="square" lIns="45720" rIns="45720" anchor="ctr">
            <a:spAutoFit/>
          </a:bodyPr>
          <a:lstStyle/>
          <a:p>
            <a:pPr algn="r" eaLnBrk="0" hangingPunct="0">
              <a:spcBef>
                <a:spcPct val="50000"/>
              </a:spcBef>
            </a:pPr>
            <a:r>
              <a:rPr lang="en-US" sz="1200" b="1" dirty="0"/>
              <a:t>Value</a:t>
            </a:r>
          </a:p>
        </p:txBody>
      </p:sp>
      <p:sp>
        <p:nvSpPr>
          <p:cNvPr id="6" name="Text Box 8"/>
          <p:cNvSpPr txBox="1">
            <a:spLocks noChangeArrowheads="1"/>
          </p:cNvSpPr>
          <p:nvPr/>
        </p:nvSpPr>
        <p:spPr bwMode="auto">
          <a:xfrm>
            <a:off x="2226122" y="6157526"/>
            <a:ext cx="609896" cy="276999"/>
          </a:xfrm>
          <a:prstGeom prst="rect">
            <a:avLst/>
          </a:prstGeom>
          <a:noFill/>
          <a:ln w="12700">
            <a:noFill/>
            <a:miter lim="800000"/>
            <a:headEnd type="none" w="sm" len="sm"/>
            <a:tailEnd type="none" w="sm" len="sm"/>
          </a:ln>
        </p:spPr>
        <p:txBody>
          <a:bodyPr wrap="square" lIns="45720" rIns="45720" anchor="ctr">
            <a:spAutoFit/>
          </a:bodyPr>
          <a:lstStyle/>
          <a:p>
            <a:pPr algn="r" eaLnBrk="0" hangingPunct="0">
              <a:spcBef>
                <a:spcPct val="20000"/>
              </a:spcBef>
            </a:pPr>
            <a:r>
              <a:rPr lang="en-US" sz="1200" b="1" dirty="0"/>
              <a:t>Low</a:t>
            </a:r>
          </a:p>
        </p:txBody>
      </p:sp>
      <p:sp>
        <p:nvSpPr>
          <p:cNvPr id="7" name="Text Box 10"/>
          <p:cNvSpPr txBox="1">
            <a:spLocks noChangeArrowheads="1"/>
          </p:cNvSpPr>
          <p:nvPr/>
        </p:nvSpPr>
        <p:spPr bwMode="auto">
          <a:xfrm>
            <a:off x="5668539" y="6396139"/>
            <a:ext cx="2586038" cy="369332"/>
          </a:xfrm>
          <a:prstGeom prst="rect">
            <a:avLst/>
          </a:prstGeom>
          <a:noFill/>
          <a:ln w="12700">
            <a:noFill/>
            <a:miter lim="800000"/>
            <a:headEnd type="none" w="sm" len="sm"/>
            <a:tailEnd type="none" w="sm" len="sm"/>
          </a:ln>
        </p:spPr>
        <p:txBody>
          <a:bodyPr wrap="square" lIns="45720" rIns="45720" anchor="ctr">
            <a:spAutoFit/>
          </a:bodyPr>
          <a:lstStyle/>
          <a:p>
            <a:pPr algn="ctr" eaLnBrk="0" hangingPunct="0">
              <a:spcBef>
                <a:spcPct val="50000"/>
              </a:spcBef>
            </a:pPr>
            <a:r>
              <a:rPr lang="en-US" b="1" dirty="0"/>
              <a:t>Effort/Cost</a:t>
            </a:r>
            <a:endParaRPr lang="en-US" sz="1200" b="1" dirty="0"/>
          </a:p>
        </p:txBody>
      </p:sp>
      <p:sp>
        <p:nvSpPr>
          <p:cNvPr id="8" name="Text Box 11"/>
          <p:cNvSpPr txBox="1">
            <a:spLocks noChangeArrowheads="1"/>
          </p:cNvSpPr>
          <p:nvPr/>
        </p:nvSpPr>
        <p:spPr bwMode="auto">
          <a:xfrm>
            <a:off x="2830285" y="6390910"/>
            <a:ext cx="449526" cy="276999"/>
          </a:xfrm>
          <a:prstGeom prst="rect">
            <a:avLst/>
          </a:prstGeom>
          <a:noFill/>
          <a:ln w="12700">
            <a:noFill/>
            <a:miter lim="800000"/>
            <a:headEnd type="none" w="sm" len="sm"/>
            <a:tailEnd type="none" w="sm" len="sm"/>
          </a:ln>
        </p:spPr>
        <p:txBody>
          <a:bodyPr wrap="square" lIns="45720" rIns="45720" anchor="ctr">
            <a:spAutoFit/>
          </a:bodyPr>
          <a:lstStyle/>
          <a:p>
            <a:pPr algn="ctr" eaLnBrk="0" hangingPunct="0">
              <a:spcBef>
                <a:spcPct val="20000"/>
              </a:spcBef>
            </a:pPr>
            <a:r>
              <a:rPr lang="en-US" sz="1200" b="1" dirty="0"/>
              <a:t>High</a:t>
            </a:r>
          </a:p>
        </p:txBody>
      </p:sp>
      <p:sp>
        <p:nvSpPr>
          <p:cNvPr id="9" name="Text Box 12"/>
          <p:cNvSpPr txBox="1">
            <a:spLocks noChangeArrowheads="1"/>
          </p:cNvSpPr>
          <p:nvPr/>
        </p:nvSpPr>
        <p:spPr bwMode="auto">
          <a:xfrm>
            <a:off x="10668001" y="6361902"/>
            <a:ext cx="419097" cy="276999"/>
          </a:xfrm>
          <a:prstGeom prst="rect">
            <a:avLst/>
          </a:prstGeom>
          <a:noFill/>
          <a:ln w="12700">
            <a:noFill/>
            <a:miter lim="800000"/>
            <a:headEnd type="none" w="sm" len="sm"/>
            <a:tailEnd type="none" w="sm" len="sm"/>
          </a:ln>
        </p:spPr>
        <p:txBody>
          <a:bodyPr wrap="square" lIns="45720" rIns="45720" anchor="ctr">
            <a:spAutoFit/>
          </a:bodyPr>
          <a:lstStyle/>
          <a:p>
            <a:pPr algn="ctr" eaLnBrk="0" hangingPunct="0">
              <a:spcBef>
                <a:spcPct val="20000"/>
              </a:spcBef>
            </a:pPr>
            <a:r>
              <a:rPr lang="en-US" sz="1200" b="1" dirty="0"/>
              <a:t>Low</a:t>
            </a:r>
          </a:p>
        </p:txBody>
      </p:sp>
      <p:sp>
        <p:nvSpPr>
          <p:cNvPr id="11" name="TextBox 10"/>
          <p:cNvSpPr txBox="1"/>
          <p:nvPr/>
        </p:nvSpPr>
        <p:spPr>
          <a:xfrm>
            <a:off x="4215238" y="3825059"/>
            <a:ext cx="1371600" cy="381000"/>
          </a:xfrm>
          <a:prstGeom prst="rect">
            <a:avLst/>
          </a:prstGeom>
        </p:spPr>
        <p:txBody>
          <a:bodyPr wrap="square" lIns="0" tIns="0" rIns="0" bIns="0" rtlCol="0" anchor="ctr">
            <a:noAutofit/>
          </a:bodyPr>
          <a:lstStyle/>
          <a:p>
            <a:pPr algn="ctr" eaLnBrk="0" hangingPunct="0">
              <a:spcBef>
                <a:spcPts val="600"/>
              </a:spcBef>
            </a:pPr>
            <a:r>
              <a:rPr lang="en-US" sz="1200" b="1" u="sng" dirty="0">
                <a:ea typeface="ＭＳ Ｐゴシック" pitchFamily="-112" charset="-128"/>
              </a:rPr>
              <a:t>Delay</a:t>
            </a:r>
          </a:p>
        </p:txBody>
      </p:sp>
      <p:cxnSp>
        <p:nvCxnSpPr>
          <p:cNvPr id="12" name="Straight Connector 11"/>
          <p:cNvCxnSpPr/>
          <p:nvPr/>
        </p:nvCxnSpPr>
        <p:spPr>
          <a:xfrm>
            <a:off x="2836018" y="3892383"/>
            <a:ext cx="4101513" cy="2531585"/>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836018" y="3892382"/>
            <a:ext cx="8203025" cy="0"/>
          </a:xfrm>
          <a:prstGeom prst="line">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cxnSp>
      <p:cxnSp>
        <p:nvCxnSpPr>
          <p:cNvPr id="14" name="Straight Connector 13"/>
          <p:cNvCxnSpPr/>
          <p:nvPr/>
        </p:nvCxnSpPr>
        <p:spPr>
          <a:xfrm flipV="1">
            <a:off x="6937530" y="1371354"/>
            <a:ext cx="0" cy="5063170"/>
          </a:xfrm>
          <a:prstGeom prst="line">
            <a:avLst/>
          </a:prstGeom>
          <a:ln>
            <a:solidFill>
              <a:schemeClr val="tx1"/>
            </a:solidFill>
          </a:ln>
          <a:effectLst/>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3958308" y="1273715"/>
            <a:ext cx="1885460" cy="381000"/>
          </a:xfrm>
          <a:prstGeom prst="rect">
            <a:avLst/>
          </a:prstGeom>
        </p:spPr>
        <p:txBody>
          <a:bodyPr wrap="square" lIns="0" tIns="0" rIns="0" bIns="0" rtlCol="0" anchor="ctr">
            <a:noAutofit/>
          </a:bodyPr>
          <a:lstStyle/>
          <a:p>
            <a:pPr algn="ctr" eaLnBrk="0" hangingPunct="0">
              <a:spcBef>
                <a:spcPts val="600"/>
              </a:spcBef>
            </a:pPr>
            <a:r>
              <a:rPr lang="en-US" sz="1200" b="1" u="sng" dirty="0">
                <a:ea typeface="ＭＳ Ｐゴシック" pitchFamily="-112" charset="-128"/>
              </a:rPr>
              <a:t>Selectively Invest</a:t>
            </a:r>
          </a:p>
        </p:txBody>
      </p:sp>
      <p:sp>
        <p:nvSpPr>
          <p:cNvPr id="16" name="TextBox 15"/>
          <p:cNvSpPr txBox="1"/>
          <p:nvPr/>
        </p:nvSpPr>
        <p:spPr>
          <a:xfrm>
            <a:off x="8441871" y="1273715"/>
            <a:ext cx="1371600" cy="381000"/>
          </a:xfrm>
          <a:prstGeom prst="rect">
            <a:avLst/>
          </a:prstGeom>
        </p:spPr>
        <p:txBody>
          <a:bodyPr wrap="square" lIns="0" tIns="0" rIns="0" bIns="0" rtlCol="0" anchor="ctr">
            <a:noAutofit/>
          </a:bodyPr>
          <a:lstStyle/>
          <a:p>
            <a:pPr algn="ctr" eaLnBrk="0" hangingPunct="0">
              <a:spcBef>
                <a:spcPts val="600"/>
              </a:spcBef>
            </a:pPr>
            <a:r>
              <a:rPr lang="en-US" sz="1200" b="1" u="sng" dirty="0">
                <a:ea typeface="ＭＳ Ｐゴシック" pitchFamily="-112" charset="-128"/>
              </a:rPr>
              <a:t>Drive Daily</a:t>
            </a:r>
          </a:p>
        </p:txBody>
      </p:sp>
      <p:sp>
        <p:nvSpPr>
          <p:cNvPr id="17" name="TextBox 16"/>
          <p:cNvSpPr txBox="1"/>
          <p:nvPr/>
        </p:nvSpPr>
        <p:spPr>
          <a:xfrm>
            <a:off x="8441871" y="3788315"/>
            <a:ext cx="1371600" cy="417744"/>
          </a:xfrm>
          <a:prstGeom prst="rect">
            <a:avLst/>
          </a:prstGeom>
        </p:spPr>
        <p:txBody>
          <a:bodyPr wrap="square" lIns="0" tIns="0" rIns="0" bIns="0" rtlCol="0" anchor="ctr">
            <a:noAutofit/>
          </a:bodyPr>
          <a:lstStyle/>
          <a:p>
            <a:pPr algn="ctr" eaLnBrk="0" hangingPunct="0">
              <a:spcBef>
                <a:spcPts val="600"/>
              </a:spcBef>
            </a:pPr>
            <a:r>
              <a:rPr lang="en-US" sz="1200" b="1" u="sng" dirty="0">
                <a:ea typeface="ＭＳ Ｐゴシック" pitchFamily="-112" charset="-128"/>
              </a:rPr>
              <a:t>Work In</a:t>
            </a:r>
          </a:p>
        </p:txBody>
      </p:sp>
      <p:sp>
        <p:nvSpPr>
          <p:cNvPr id="56" name="Title 1"/>
          <p:cNvSpPr txBox="1">
            <a:spLocks/>
          </p:cNvSpPr>
          <p:nvPr/>
        </p:nvSpPr>
        <p:spPr>
          <a:xfrm>
            <a:off x="2233481" y="488022"/>
            <a:ext cx="8936136" cy="419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1000" dirty="0"/>
          </a:p>
        </p:txBody>
      </p:sp>
      <p:sp>
        <p:nvSpPr>
          <p:cNvPr id="58" name="Text Placeholder 4"/>
          <p:cNvSpPr txBox="1">
            <a:spLocks/>
          </p:cNvSpPr>
          <p:nvPr/>
        </p:nvSpPr>
        <p:spPr>
          <a:xfrm>
            <a:off x="2912052" y="1637266"/>
            <a:ext cx="1905000" cy="685800"/>
          </a:xfrm>
          <a:prstGeom prst="rect">
            <a:avLst/>
          </a:prstGeom>
          <a:solidFill>
            <a:schemeClr val="accent5">
              <a:lumMod val="40000"/>
              <a:lumOff val="6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t>Run Half Marathon by end of 2016</a:t>
            </a:r>
            <a:endParaRPr lang="en-US" sz="1200" b="1" dirty="0"/>
          </a:p>
        </p:txBody>
      </p:sp>
      <p:sp>
        <p:nvSpPr>
          <p:cNvPr id="60" name="Text Placeholder 6"/>
          <p:cNvSpPr txBox="1">
            <a:spLocks/>
          </p:cNvSpPr>
          <p:nvPr/>
        </p:nvSpPr>
        <p:spPr>
          <a:xfrm>
            <a:off x="4853254" y="2174790"/>
            <a:ext cx="1967676" cy="1612968"/>
          </a:xfrm>
          <a:prstGeom prst="rect">
            <a:avLst/>
          </a:prstGeom>
          <a:solidFill>
            <a:schemeClr val="accent5">
              <a:lumMod val="40000"/>
              <a:lumOff val="6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t>Become a coach to Eric Taylor and more influential to buyers. </a:t>
            </a:r>
          </a:p>
          <a:p>
            <a:pPr marL="0" indent="0" algn="ctr">
              <a:spcBef>
                <a:spcPts val="0"/>
              </a:spcBef>
              <a:buNone/>
            </a:pPr>
            <a:r>
              <a:rPr lang="en-US" sz="1200" b="1" dirty="0" smtClean="0"/>
              <a:t>	</a:t>
            </a:r>
          </a:p>
          <a:p>
            <a:pPr marL="0" indent="0" algn="ctr">
              <a:spcBef>
                <a:spcPts val="0"/>
              </a:spcBef>
              <a:buNone/>
            </a:pPr>
            <a:endParaRPr lang="en-US" sz="1200" b="1" dirty="0"/>
          </a:p>
        </p:txBody>
      </p:sp>
      <p:sp>
        <p:nvSpPr>
          <p:cNvPr id="65" name="Text Placeholder 12"/>
          <p:cNvSpPr txBox="1">
            <a:spLocks/>
          </p:cNvSpPr>
          <p:nvPr/>
        </p:nvSpPr>
        <p:spPr>
          <a:xfrm>
            <a:off x="9180592" y="3278659"/>
            <a:ext cx="1726305" cy="613943"/>
          </a:xfrm>
          <a:prstGeom prst="rect">
            <a:avLst/>
          </a:prstGeom>
          <a:solidFill>
            <a:schemeClr val="accent1">
              <a:lumMod val="60000"/>
              <a:lumOff val="4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solidFill>
                  <a:srgbClr val="000000"/>
                </a:solidFill>
                <a:cs typeface="Century Gothic"/>
              </a:rPr>
              <a:t> Sourcing live lanes and fixed auctions to help buyers.</a:t>
            </a:r>
          </a:p>
          <a:p>
            <a:pPr marL="0" indent="0" algn="ctr">
              <a:spcBef>
                <a:spcPts val="0"/>
              </a:spcBef>
              <a:buNone/>
            </a:pPr>
            <a:endParaRPr lang="en-US" sz="1200" dirty="0"/>
          </a:p>
        </p:txBody>
      </p:sp>
      <p:sp>
        <p:nvSpPr>
          <p:cNvPr id="67" name="Text Placeholder 14"/>
          <p:cNvSpPr txBox="1">
            <a:spLocks/>
          </p:cNvSpPr>
          <p:nvPr/>
        </p:nvSpPr>
        <p:spPr>
          <a:xfrm>
            <a:off x="6990080" y="1466259"/>
            <a:ext cx="1752600" cy="693275"/>
          </a:xfrm>
          <a:prstGeom prst="rect">
            <a:avLst/>
          </a:prstGeom>
          <a:solidFill>
            <a:schemeClr val="accent5">
              <a:lumMod val="40000"/>
              <a:lumOff val="6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t>Spend 15 minutes per day at home researching new workout routines and diets. </a:t>
            </a:r>
            <a:endParaRPr lang="en-US" sz="1200" b="1" dirty="0"/>
          </a:p>
        </p:txBody>
      </p:sp>
      <p:sp>
        <p:nvSpPr>
          <p:cNvPr id="42" name="Text Placeholder 12"/>
          <p:cNvSpPr txBox="1">
            <a:spLocks/>
          </p:cNvSpPr>
          <p:nvPr/>
        </p:nvSpPr>
        <p:spPr>
          <a:xfrm>
            <a:off x="6956222" y="2976149"/>
            <a:ext cx="2132055" cy="882571"/>
          </a:xfrm>
          <a:prstGeom prst="rect">
            <a:avLst/>
          </a:prstGeom>
          <a:solidFill>
            <a:schemeClr val="accent1">
              <a:lumMod val="60000"/>
              <a:lumOff val="4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solidFill>
                  <a:srgbClr val="000000"/>
                </a:solidFill>
              </a:rPr>
              <a:t>Launching of vehicles. Perhaps work with skip to develop better marketing skills to promote our listing. </a:t>
            </a:r>
            <a:endParaRPr lang="en-US" sz="1200" dirty="0"/>
          </a:p>
        </p:txBody>
      </p:sp>
      <p:sp>
        <p:nvSpPr>
          <p:cNvPr id="44" name="Text Placeholder 12"/>
          <p:cNvSpPr txBox="1">
            <a:spLocks/>
          </p:cNvSpPr>
          <p:nvPr/>
        </p:nvSpPr>
        <p:spPr>
          <a:xfrm>
            <a:off x="6990080" y="2228408"/>
            <a:ext cx="1967913" cy="703699"/>
          </a:xfrm>
          <a:prstGeom prst="rect">
            <a:avLst/>
          </a:prstGeom>
          <a:solidFill>
            <a:schemeClr val="accent1">
              <a:lumMod val="60000"/>
              <a:lumOff val="4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solidFill>
                  <a:srgbClr val="000000"/>
                </a:solidFill>
                <a:cs typeface="Century Gothic"/>
              </a:rPr>
              <a:t>Workout M/W/F and both days on weekend. Find workouts that can be done in 30 minutes for weekdays.</a:t>
            </a:r>
            <a:endParaRPr lang="en-US" sz="1200" dirty="0"/>
          </a:p>
        </p:txBody>
      </p:sp>
      <p:sp>
        <p:nvSpPr>
          <p:cNvPr id="45" name="Text Placeholder 12"/>
          <p:cNvSpPr txBox="1">
            <a:spLocks/>
          </p:cNvSpPr>
          <p:nvPr/>
        </p:nvSpPr>
        <p:spPr>
          <a:xfrm>
            <a:off x="9145507" y="1540477"/>
            <a:ext cx="1744915" cy="846640"/>
          </a:xfrm>
          <a:prstGeom prst="rect">
            <a:avLst/>
          </a:prstGeom>
          <a:solidFill>
            <a:schemeClr val="accent1">
              <a:lumMod val="60000"/>
              <a:lumOff val="4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solidFill>
                  <a:srgbClr val="000000"/>
                </a:solidFill>
                <a:cs typeface="Century Gothic"/>
              </a:rPr>
              <a:t>Continue to watch for trends that need to be discussed in weekly </a:t>
            </a:r>
            <a:r>
              <a:rPr lang="en-US" sz="1200" b="1" dirty="0" err="1" smtClean="0">
                <a:solidFill>
                  <a:srgbClr val="000000"/>
                </a:solidFill>
                <a:cs typeface="Century Gothic"/>
              </a:rPr>
              <a:t>gamefilming</a:t>
            </a:r>
            <a:r>
              <a:rPr lang="en-US" sz="1200" b="1" dirty="0" smtClean="0">
                <a:solidFill>
                  <a:srgbClr val="000000"/>
                </a:solidFill>
                <a:cs typeface="Century Gothic"/>
              </a:rPr>
              <a:t> meeting. </a:t>
            </a:r>
          </a:p>
          <a:p>
            <a:pPr marL="0" indent="0" algn="ctr">
              <a:spcBef>
                <a:spcPts val="0"/>
              </a:spcBef>
              <a:buNone/>
            </a:pPr>
            <a:endParaRPr lang="en-US" sz="1200" dirty="0"/>
          </a:p>
        </p:txBody>
      </p:sp>
      <p:sp>
        <p:nvSpPr>
          <p:cNvPr id="47" name="Text Placeholder 12"/>
          <p:cNvSpPr txBox="1">
            <a:spLocks/>
          </p:cNvSpPr>
          <p:nvPr/>
        </p:nvSpPr>
        <p:spPr>
          <a:xfrm>
            <a:off x="9069638" y="2421924"/>
            <a:ext cx="1845498" cy="831789"/>
          </a:xfrm>
          <a:prstGeom prst="rect">
            <a:avLst/>
          </a:prstGeom>
          <a:solidFill>
            <a:schemeClr val="accent1">
              <a:lumMod val="60000"/>
              <a:lumOff val="40000"/>
            </a:schemeClr>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200" b="1" dirty="0" smtClean="0">
                <a:solidFill>
                  <a:srgbClr val="000000"/>
                </a:solidFill>
                <a:cs typeface="Century Gothic"/>
              </a:rPr>
              <a:t>Daily review of aging inventory. Ensure each vehicle over 30 days is reviewed every 2 weeks. </a:t>
            </a:r>
          </a:p>
          <a:p>
            <a:pPr marL="0" indent="0" algn="ctr">
              <a:spcBef>
                <a:spcPts val="0"/>
              </a:spcBef>
              <a:buNone/>
            </a:pPr>
            <a:endParaRPr lang="en-US" sz="1200" dirty="0"/>
          </a:p>
        </p:txBody>
      </p:sp>
    </p:spTree>
    <p:extLst>
      <p:ext uri="{BB962C8B-B14F-4D97-AF65-F5344CB8AC3E}">
        <p14:creationId xmlns="" xmlns:p14="http://schemas.microsoft.com/office/powerpoint/2010/main" val="9474039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Roadmap for Running Half Marathon by December 2016</a:t>
            </a:r>
            <a:endParaRPr lang="en-US" dirty="0"/>
          </a:p>
        </p:txBody>
      </p:sp>
      <p:sp>
        <p:nvSpPr>
          <p:cNvPr id="3" name="Text Placeholder 2"/>
          <p:cNvSpPr>
            <a:spLocks noGrp="1"/>
          </p:cNvSpPr>
          <p:nvPr>
            <p:ph type="body" sz="quarter" idx="11"/>
          </p:nvPr>
        </p:nvSpPr>
        <p:spPr/>
        <p:txBody>
          <a:bodyPr/>
          <a:lstStyle/>
          <a:p>
            <a:r>
              <a:rPr lang="en-US" dirty="0" smtClean="0"/>
              <a:t>Big goal: Run Dallas Half Marathon in December of 2016. Below is roadmap of how to get there. </a:t>
            </a:r>
            <a:endParaRPr lang="en-US" dirty="0"/>
          </a:p>
        </p:txBody>
      </p:sp>
      <p:sp>
        <p:nvSpPr>
          <p:cNvPr id="4" name="Content Placeholder 3"/>
          <p:cNvSpPr>
            <a:spLocks noGrp="1"/>
          </p:cNvSpPr>
          <p:nvPr>
            <p:ph sz="quarter" idx="10"/>
          </p:nvPr>
        </p:nvSpPr>
        <p:spPr/>
        <p:txBody>
          <a:bodyPr>
            <a:normAutofit fontScale="55000" lnSpcReduction="20000"/>
          </a:bodyPr>
          <a:lstStyle/>
          <a:p>
            <a:r>
              <a:rPr lang="en-US" dirty="0" smtClean="0"/>
              <a:t>Spend 2 months training for 5k race. I have marked my calendar for the entire year. </a:t>
            </a:r>
          </a:p>
          <a:p>
            <a:r>
              <a:rPr lang="en-US" dirty="0" smtClean="0"/>
              <a:t>January: spent alternating running/walking 30 minutes</a:t>
            </a:r>
          </a:p>
          <a:p>
            <a:r>
              <a:rPr lang="en-US" dirty="0" smtClean="0"/>
              <a:t>February: gradually increase % of running </a:t>
            </a:r>
            <a:r>
              <a:rPr lang="en-US" dirty="0" err="1" smtClean="0"/>
              <a:t>vs</a:t>
            </a:r>
            <a:r>
              <a:rPr lang="en-US" dirty="0" smtClean="0"/>
              <a:t> walking during 30 minutes. Week before 5k race, will be fully able to run 5k straight without issue. </a:t>
            </a:r>
          </a:p>
          <a:p>
            <a:r>
              <a:rPr lang="en-US" dirty="0" smtClean="0"/>
              <a:t>March: Begin training for 10k race at end of April. Gradually working up from 3 mile runs to 6 mile runs, but introducing cross training. Run another 5k race in the middle of the month for training. </a:t>
            </a:r>
          </a:p>
          <a:p>
            <a:r>
              <a:rPr lang="en-US" dirty="0" smtClean="0"/>
              <a:t>April: Consistently able to run 4-5 miles without issue beginning of month and a target a week before 10k to be proficient running 6 miles without issue. Run 10k race at end of month.</a:t>
            </a:r>
          </a:p>
          <a:p>
            <a:r>
              <a:rPr lang="en-US" dirty="0" smtClean="0"/>
              <a:t>June: Begin training for 15k race at end of July. This involves gradually moving from 6 miles routinely to 10 miles on the weekends. This training also involves some strength training as well as cross training to get more full body cardiovascular workout. Do 10k race at end of month to help with training. </a:t>
            </a:r>
          </a:p>
          <a:p>
            <a:r>
              <a:rPr lang="en-US" dirty="0" smtClean="0"/>
              <a:t>July: Consistently able to run 7-8 miles without issue beginning of month. Able to run 9 miles without issue and 10 miles without issue week before race. Run 15k at end of month. </a:t>
            </a:r>
          </a:p>
          <a:p>
            <a:r>
              <a:rPr lang="en-US" dirty="0" smtClean="0"/>
              <a:t>August: Begin training for half marathon. I have a 20 week training program, which will start more slowly by running 3 miles a week 4 times a week. Gradually growing to 5 mile runs at end of month. Run 15k race at end of month to continue practice. </a:t>
            </a:r>
            <a:endParaRPr lang="en-US" dirty="0" smtClean="0"/>
          </a:p>
          <a:p>
            <a:r>
              <a:rPr lang="en-US" dirty="0" smtClean="0"/>
              <a:t>September: 5 mile runs to start month gradually working up to 7 mile runs by end of month (4 times per week). Run 15k race at end of month to continue practice. </a:t>
            </a:r>
          </a:p>
          <a:p>
            <a:r>
              <a:rPr lang="en-US" dirty="0" smtClean="0"/>
              <a:t>October: 7 mile runs to start month gradually working up to 9 mile runs by end of month (4 times per week). Run 15k race at end of month. </a:t>
            </a:r>
          </a:p>
          <a:p>
            <a:r>
              <a:rPr lang="en-US" dirty="0" smtClean="0"/>
              <a:t>November: 9 mile runs to start month gradually working up to 12 mile runs by end of month (4 times per week). Run 15k race at end of month. </a:t>
            </a:r>
          </a:p>
          <a:p>
            <a:r>
              <a:rPr lang="en-US" dirty="0" smtClean="0"/>
              <a:t>December: Dallas Half Marathon to be determined, but continued training to line up with when race is held. </a:t>
            </a:r>
            <a:endParaRPr lang="en-US"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567</Words>
  <Application>Microsoft Office PowerPoint</Application>
  <PresentationFormat>Custom</PresentationFormat>
  <Paragraphs>34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Peter Stathis Personal 2X2</vt:lpstr>
      <vt:lpstr>Roadmap for Running Half Marathon by December 2016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driversselect 2015 2x2</dc:title>
  <dc:creator>Geoffrey Axton</dc:creator>
  <cp:lastModifiedBy>Peter Stathis</cp:lastModifiedBy>
  <cp:revision>50</cp:revision>
  <dcterms:created xsi:type="dcterms:W3CDTF">2015-04-15T17:09:52Z</dcterms:created>
  <dcterms:modified xsi:type="dcterms:W3CDTF">2015-12-28T16:28:48Z</dcterms:modified>
</cp:coreProperties>
</file>