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967" r:id="rId1"/>
    <p:sldMasterId id="2147483969" r:id="rId2"/>
  </p:sldMasterIdLst>
  <p:notesMasterIdLst>
    <p:notesMasterId r:id="rId4"/>
  </p:notesMasterIdLst>
  <p:handoutMasterIdLst>
    <p:handoutMasterId r:id="rId5"/>
  </p:handoutMasterIdLst>
  <p:sldIdLst>
    <p:sldId id="261" r:id="rId3"/>
  </p:sldIdLst>
  <p:sldSz cx="9144000" cy="6858000" type="screen4x3"/>
  <p:notesSz cx="6934200" cy="92329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82CC"/>
    <a:srgbClr val="9E2B1E"/>
    <a:srgbClr val="E19100"/>
    <a:srgbClr val="465A8C"/>
    <a:srgbClr val="730B0B"/>
    <a:srgbClr val="EAD300"/>
    <a:srgbClr val="708B77"/>
    <a:srgbClr val="6C7C10"/>
    <a:srgbClr val="375618"/>
    <a:srgbClr val="49023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6029" autoAdjust="0"/>
  </p:normalViewPr>
  <p:slideViewPr>
    <p:cSldViewPr snapToObjects="1" showGuides="1">
      <p:cViewPr>
        <p:scale>
          <a:sx n="100" d="100"/>
          <a:sy n="100" d="100"/>
        </p:scale>
        <p:origin x="-2040" y="-342"/>
      </p:cViewPr>
      <p:guideLst>
        <p:guide orient="horz" pos="336"/>
        <p:guide orient="horz" pos="4128"/>
        <p:guide orient="horz" pos="1296"/>
        <p:guide orient="horz" pos="1824"/>
        <p:guide pos="432"/>
        <p:guide pos="5664"/>
        <p:guide pos="2304"/>
        <p:guide pos="96"/>
        <p:guide pos="5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502"/>
    </p:cViewPr>
  </p:sorterViewPr>
  <p:notesViewPr>
    <p:cSldViewPr snapToObjects="1" showGuides="1">
      <p:cViewPr varScale="1">
        <p:scale>
          <a:sx n="64" d="100"/>
          <a:sy n="64" d="100"/>
        </p:scale>
        <p:origin x="-3067" y="-67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6" y="1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2FCB86B-AEB0-4140-ABD9-6BF3A67B9A03}" type="datetimeFigureOut">
              <a:rPr lang="en-US"/>
              <a:pPr>
                <a:defRPr/>
              </a:pPr>
              <a:t>12/1/2015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1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6" y="8769351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DF17D94A-B379-4DAD-BE5D-AC88D304C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618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6" y="1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6BDC747-0E35-4AB3-943F-70553F314B0C}" type="datetimeFigureOut">
              <a:rPr lang="en-US"/>
              <a:pPr>
                <a:defRPr/>
              </a:pPr>
              <a:t>12/1/2015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7" tIns="46189" rIns="92377" bIns="461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4"/>
            <a:ext cx="5546725" cy="4154487"/>
          </a:xfrm>
          <a:prstGeom prst="rect">
            <a:avLst/>
          </a:prstGeom>
        </p:spPr>
        <p:txBody>
          <a:bodyPr vert="horz" lIns="92377" tIns="46189" rIns="92377" bIns="4618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1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6" y="8769351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E434D44-D6CD-44A9-AD79-7624AFD64F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7203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224462" y="4851357"/>
            <a:ext cx="3657600" cy="299972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24462" y="5199927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Client name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224462" y="5448505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date</a:t>
            </a:r>
          </a:p>
        </p:txBody>
      </p:sp>
    </p:spTree>
    <p:extLst>
      <p:ext uri="{BB962C8B-B14F-4D97-AF65-F5344CB8AC3E}">
        <p14:creationId xmlns:p14="http://schemas.microsoft.com/office/powerpoint/2010/main" xmlns="" val="2883950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50541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151700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10642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41838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970325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32883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371599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371601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6163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411410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19893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39486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040004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5862525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39486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040004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5862525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39486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040004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862525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10875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7471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52626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476652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600678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52626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476652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00678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52626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476652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600678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68941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91352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611675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06663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7001651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91352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611675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306663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01651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1352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611675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5306663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7001651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51984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0682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618573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04140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46159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88177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304169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0682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618573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04140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446159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88177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7304169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0682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618573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04140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46159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88177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7304169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572518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74172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39060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607047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823484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039923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625635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7472800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4172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39060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2607047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3823484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039923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625635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3"/>
          </p:nvPr>
        </p:nvSpPr>
        <p:spPr>
          <a:xfrm>
            <a:off x="7472800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174172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39060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07047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3823484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039923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2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625635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7472800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06868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31330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latin typeface="+mn-lt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latin typeface="+mn-lt"/>
              </a:rPr>
              <a:t>Effort/Cost</a:t>
            </a:r>
            <a:endParaRPr lang="en-US" sz="1200" b="1" dirty="0">
              <a:latin typeface="+mn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19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192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Selectively</a:t>
            </a:r>
            <a:r>
              <a:rPr lang="en-US" sz="1600" b="1" u="sng" baseline="0" dirty="0" smtClean="0">
                <a:latin typeface="+mn-lt"/>
                <a:ea typeface="ＭＳ Ｐゴシック" pitchFamily="-112" charset="-128"/>
              </a:rPr>
              <a:t> Invest</a:t>
            </a:r>
            <a:endParaRPr lang="en-US" sz="1600" b="1" u="sng" dirty="0" smtClean="0">
              <a:latin typeface="+mn-lt"/>
              <a:ea typeface="ＭＳ Ｐゴシック" pitchFamily="-112" charset="-128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286000" y="41148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1663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914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819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105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010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105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7010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3124200" y="47244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133600" y="5775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8654" y="2133599"/>
            <a:ext cx="3931920" cy="4465639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711693" y="2133599"/>
            <a:ext cx="2286000" cy="4465639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250577" y="2133599"/>
            <a:ext cx="2286000" cy="4465639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11693" y="1407100"/>
            <a:ext cx="228600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257615" y="1407100"/>
            <a:ext cx="228600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7616" y="1407100"/>
            <a:ext cx="393192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25334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6392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1155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1513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94855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22821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86515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4626215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628682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Topic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838765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Lead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353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628682" y="13538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38764" y="13538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963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28682" y="19634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838764" y="19634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573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628682" y="25730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38764" y="25730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31826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628682" y="31826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838764" y="31826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7922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628682" y="37922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38764" y="37922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4401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628682" y="44018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6838764" y="44018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5011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628682" y="50114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0"/>
          </p:nvPr>
        </p:nvSpPr>
        <p:spPr>
          <a:xfrm>
            <a:off x="6838764" y="50114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5621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1628682" y="56210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6838764" y="56210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977463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628682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353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628682" y="13538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963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28682" y="19634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573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628682" y="25730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31826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628682" y="31826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7922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628682" y="37922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4401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628682" y="44018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5011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628682" y="50114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5621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1628682" y="56210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644494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62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24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4130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736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9342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12648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6200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1524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64592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13944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63296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72165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1" descr="Gantt image for editing modifie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64796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82101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399407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226496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5380528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" descr="Grant Ch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96898" y="1303149"/>
            <a:ext cx="5430839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338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800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7724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4262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4558369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3" descr="Grant Chart_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55587"/>
            <a:ext cx="534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80294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41282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24247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902270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963258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31530835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5" descr="Grant Chart_6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55586"/>
            <a:ext cx="5349240" cy="52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13999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16063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500657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87315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7397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4037478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7" descr="Grant Chart_8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33631"/>
            <a:ext cx="5340096" cy="527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879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51262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04846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70902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301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6958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907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4920793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8" name="Picture 23" descr="Grant Chart_12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49295"/>
            <a:ext cx="5358384" cy="52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9634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13994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568234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83551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455259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37420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471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116877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01165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898862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66552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78606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5808846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60161" y="1181745"/>
            <a:ext cx="5823678" cy="4761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50289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9681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0745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187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5220569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6420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8403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1450" y="1385843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Situation: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2935250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Challenges: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4781005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Critical Questions:</a:t>
            </a:r>
          </a:p>
        </p:txBody>
      </p:sp>
    </p:spTree>
    <p:extLst>
      <p:ext uri="{BB962C8B-B14F-4D97-AF65-F5344CB8AC3E}">
        <p14:creationId xmlns:p14="http://schemas.microsoft.com/office/powerpoint/2010/main" xmlns="" val="207256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47" Type="http://schemas.openxmlformats.org/officeDocument/2006/relationships/image" Target="../media/image3.jpe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6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5938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NAME/DATE/TITLE HERE</a:t>
            </a: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3698570" y="6671665"/>
            <a:ext cx="173736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SOMEONE’S Corp and</a:t>
            </a: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9" r:id="rId17"/>
    <p:sldLayoutId id="2147483991" r:id="rId18"/>
    <p:sldLayoutId id="2147483992" r:id="rId19"/>
    <p:sldLayoutId id="2147483993" r:id="rId20"/>
    <p:sldLayoutId id="2147483994" r:id="rId21"/>
    <p:sldLayoutId id="2147483995" r:id="rId22"/>
    <p:sldLayoutId id="2147483996" r:id="rId23"/>
    <p:sldLayoutId id="2147483997" r:id="rId24"/>
    <p:sldLayoutId id="2147483998" r:id="rId25"/>
    <p:sldLayoutId id="2147484001" r:id="rId26"/>
    <p:sldLayoutId id="2147484000" r:id="rId27"/>
    <p:sldLayoutId id="2147483999" r:id="rId28"/>
    <p:sldLayoutId id="2147484002" r:id="rId29"/>
    <p:sldLayoutId id="2147484003" r:id="rId30"/>
    <p:sldLayoutId id="2147484004" r:id="rId31"/>
    <p:sldLayoutId id="2147484005" r:id="rId32"/>
    <p:sldLayoutId id="2147484014" r:id="rId33"/>
    <p:sldLayoutId id="2147484015" r:id="rId34"/>
    <p:sldLayoutId id="2147484016" r:id="rId35"/>
    <p:sldLayoutId id="2147484017" r:id="rId36"/>
    <p:sldLayoutId id="2147484018" r:id="rId37"/>
    <p:sldLayoutId id="2147484019" r:id="rId38"/>
    <p:sldLayoutId id="2147484020" r:id="rId39"/>
    <p:sldLayoutId id="2147484021" r:id="rId40"/>
    <p:sldLayoutId id="2147484022" r:id="rId41"/>
    <p:sldLayoutId id="2147484023" r:id="rId42"/>
    <p:sldLayoutId id="2147484024" r:id="rId43"/>
    <p:sldLayoutId id="2147484025" r:id="rId44"/>
    <p:sldLayoutId id="2147484026" r:id="rId45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Initiative Success </a:t>
            </a:r>
            <a:r>
              <a:rPr lang="en-US" altLang="en-US" dirty="0" smtClean="0"/>
              <a:t>Formula Template</a:t>
            </a:r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85800" y="5410200"/>
            <a:ext cx="7620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590800" y="5643563"/>
            <a:ext cx="38100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3600" b="1" i="1" dirty="0"/>
              <a:t>SUCCESS!</a:t>
            </a: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1809750" y="1757362"/>
            <a:ext cx="9906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/>
              <a:t>+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400050" y="1412080"/>
            <a:ext cx="3810000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 smtClean="0"/>
              <a:t>Exec Thought leader – Steve Hall</a:t>
            </a:r>
            <a:endParaRPr lang="en-US" altLang="en-US" sz="2400" b="1" dirty="0"/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400050" y="771525"/>
            <a:ext cx="3810000" cy="376237"/>
          </a:xfrm>
          <a:prstGeom prst="rect">
            <a:avLst/>
          </a:prstGeom>
          <a:solidFill>
            <a:schemeClr val="accent6">
              <a:alpha val="49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u="sng" dirty="0" smtClean="0"/>
              <a:t>Team</a:t>
            </a:r>
            <a:endParaRPr lang="en-US" altLang="en-US" sz="2400" b="1" u="sng" dirty="0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428625" y="2133600"/>
            <a:ext cx="3810000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 fontScale="6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 smtClean="0"/>
              <a:t>Purchasing Soundboard – Geoff Axton</a:t>
            </a:r>
            <a:endParaRPr lang="en-US" altLang="en-US" sz="2400" b="1" dirty="0"/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1809750" y="2595562"/>
            <a:ext cx="9906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/>
              <a:t>+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809750" y="3509962"/>
            <a:ext cx="9906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/>
              <a:t>+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00050" y="2971800"/>
            <a:ext cx="3810000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 fontScale="47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 smtClean="0"/>
              <a:t>3</a:t>
            </a:r>
            <a:r>
              <a:rPr lang="en-US" altLang="en-US" sz="2400" b="1" baseline="30000" dirty="0" smtClean="0"/>
              <a:t>rd</a:t>
            </a:r>
            <a:r>
              <a:rPr lang="en-US" altLang="en-US" sz="2400" b="1" dirty="0" smtClean="0"/>
              <a:t> party relationships – Enterprise, auctions, etc. </a:t>
            </a:r>
            <a:endParaRPr lang="en-US" altLang="en-US" sz="2400" b="1" dirty="0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00050" y="3890962"/>
            <a:ext cx="3810000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 smtClean="0"/>
              <a:t>Subject Matter Expert - Buyers</a:t>
            </a:r>
            <a:endParaRPr lang="en-US" altLang="en-US" sz="2400" b="1" dirty="0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809750" y="4348162"/>
            <a:ext cx="9906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/>
              <a:t>+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400050" y="4729162"/>
            <a:ext cx="3810000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 fontScale="70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 smtClean="0"/>
              <a:t>Influencers – Peter, recon, sales</a:t>
            </a:r>
            <a:endParaRPr lang="en-US" altLang="en-US" sz="2400" b="1" dirty="0"/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5753100" y="1757362"/>
            <a:ext cx="9906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/>
              <a:t>+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4343400" y="1412080"/>
            <a:ext cx="3810000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 smtClean="0"/>
              <a:t>No </a:t>
            </a:r>
            <a:r>
              <a:rPr lang="en-US" altLang="en-US" sz="2400" b="1" dirty="0" err="1" smtClean="0"/>
              <a:t>Superchickens</a:t>
            </a:r>
            <a:endParaRPr lang="en-US" altLang="en-US" sz="2400" b="1" dirty="0"/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4343400" y="771525"/>
            <a:ext cx="3810000" cy="376237"/>
          </a:xfrm>
          <a:prstGeom prst="rect">
            <a:avLst/>
          </a:prstGeom>
          <a:solidFill>
            <a:schemeClr val="accent6">
              <a:alpha val="49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u="sng" dirty="0" smtClean="0"/>
              <a:t>Orientation</a:t>
            </a:r>
            <a:endParaRPr lang="en-US" altLang="en-US" sz="2400" b="1" u="sng" dirty="0"/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4343400" y="2138362"/>
            <a:ext cx="3810000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 smtClean="0"/>
              <a:t>Learner Mentality</a:t>
            </a:r>
            <a:endParaRPr lang="en-US" altLang="en-US" sz="2400" b="1" dirty="0"/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5753100" y="2595562"/>
            <a:ext cx="9906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/>
              <a:t>+</a:t>
            </a: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5753100" y="3509962"/>
            <a:ext cx="9906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/>
              <a:t>+</a:t>
            </a: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4343400" y="2971800"/>
            <a:ext cx="3810000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 smtClean="0"/>
              <a:t>Weekly </a:t>
            </a:r>
            <a:r>
              <a:rPr lang="en-US" altLang="en-US" sz="2400" b="1" dirty="0" err="1" smtClean="0"/>
              <a:t>Gamefilm</a:t>
            </a:r>
            <a:endParaRPr lang="en-US" altLang="en-US" sz="2400" b="1" dirty="0"/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4343400" y="3890962"/>
            <a:ext cx="3810000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 smtClean="0"/>
              <a:t>Stick to core buy list</a:t>
            </a:r>
            <a:endParaRPr lang="en-US" altLang="en-US" sz="2400" b="1" dirty="0"/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5753100" y="4348162"/>
            <a:ext cx="9906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dirty="0"/>
              <a:t>+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4343400" y="4729162"/>
            <a:ext cx="3810000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2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ctr" eaLnBrk="1" hangingPunct="1">
              <a:buClr>
                <a:srgbClr val="FE9B03"/>
              </a:buClr>
              <a:buSzPct val="100000"/>
            </a:pPr>
            <a:r>
              <a:rPr lang="en-US" altLang="en-US" sz="2400" b="1" smtClean="0"/>
              <a:t>Team Buy-in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23179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gen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sz="1600" dirty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tagen Master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 11 24 Stagen Master</Template>
  <TotalTime>0</TotalTime>
  <Words>62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Stagen 2012</vt:lpstr>
      <vt:lpstr>1_Stagen Master Layouts</vt:lpstr>
      <vt:lpstr>Initiative Success Formula Template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2011-05-19T14:08:04Z</dcterms:created>
  <dcterms:modified xsi:type="dcterms:W3CDTF">2015-12-01T20:46:51Z</dcterms:modified>
</cp:coreProperties>
</file>