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9" d="100"/>
          <a:sy n="79" d="100"/>
        </p:scale>
        <p:origin x="46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0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2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14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8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3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3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7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6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9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2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8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60" y="366739"/>
            <a:ext cx="6301106" cy="4191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D5123"/>
                </a:solidFill>
              </a:rPr>
              <a:t>driversselect</a:t>
            </a:r>
            <a:r>
              <a:rPr lang="en-US" dirty="0">
                <a:solidFill>
                  <a:sysClr val="windowText" lastClr="000000"/>
                </a:solidFill>
              </a:rPr>
              <a:t> 2015 </a:t>
            </a:r>
            <a:r>
              <a:rPr lang="en-US" dirty="0" smtClean="0">
                <a:solidFill>
                  <a:sysClr val="windowText" lastClr="000000"/>
                </a:solidFill>
              </a:rPr>
              <a:t>2x2 – </a:t>
            </a:r>
            <a:r>
              <a:rPr lang="en-US" dirty="0" err="1" smtClean="0">
                <a:solidFill>
                  <a:sysClr val="windowText" lastClr="000000"/>
                </a:solidFill>
              </a:rPr>
              <a:t>qrt</a:t>
            </a:r>
            <a:r>
              <a:rPr lang="en-US" dirty="0" smtClean="0">
                <a:solidFill>
                  <a:sysClr val="windowText" lastClr="000000"/>
                </a:solidFill>
              </a:rPr>
              <a:t> 2</a:t>
            </a:r>
            <a:endParaRPr lang="en-US" dirty="0"/>
          </a:p>
        </p:txBody>
      </p:sp>
      <p:sp>
        <p:nvSpPr>
          <p:cNvPr id="3" name="Rectangle 63"/>
          <p:cNvSpPr>
            <a:spLocks noChangeArrowheads="1"/>
          </p:cNvSpPr>
          <p:nvPr/>
        </p:nvSpPr>
        <p:spPr bwMode="auto">
          <a:xfrm>
            <a:off x="2318947" y="1224726"/>
            <a:ext cx="8203025" cy="506317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16410" y="1184452"/>
            <a:ext cx="60253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/>
              <a:t>High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135985" y="3363356"/>
            <a:ext cx="109378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b="1" dirty="0"/>
              <a:t>Value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09051" y="6021455"/>
            <a:ext cx="60989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/>
              <a:t>Low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151468" y="6260068"/>
            <a:ext cx="25860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/>
              <a:t>Effort/Cost</a:t>
            </a:r>
            <a:endParaRPr lang="en-US" sz="1200" b="1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313214" y="6254839"/>
            <a:ext cx="44952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/>
              <a:t>High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0150930" y="6225831"/>
            <a:ext cx="41909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/>
              <a:t>Low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0" y="4644749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Ignore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98167" y="3688988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Delay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18947" y="3756312"/>
            <a:ext cx="4101513" cy="2531585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18947" y="3756311"/>
            <a:ext cx="82030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420459" y="1235283"/>
            <a:ext cx="0" cy="506317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41237" y="1137644"/>
            <a:ext cx="188546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Selectively Invest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24800" y="1137644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Drive Daily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3652244"/>
            <a:ext cx="1371600" cy="417744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Work In</a:t>
            </a:r>
          </a:p>
        </p:txBody>
      </p:sp>
      <p:sp>
        <p:nvSpPr>
          <p:cNvPr id="19" name="Text Placeholder 11"/>
          <p:cNvSpPr txBox="1">
            <a:spLocks/>
          </p:cNvSpPr>
          <p:nvPr/>
        </p:nvSpPr>
        <p:spPr bwMode="auto">
          <a:xfrm>
            <a:off x="7646763" y="1518644"/>
            <a:ext cx="894106" cy="39116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 smtClean="0">
                <a:solidFill>
                  <a:sysClr val="windowText" lastClr="000000"/>
                </a:solidFill>
                <a:latin typeface="Arial"/>
              </a:rPr>
              <a:t>Generate 6900 contacts in q2 - </a:t>
            </a:r>
            <a:r>
              <a:rPr lang="en-US" sz="800" dirty="0">
                <a:solidFill>
                  <a:sysClr val="windowText" lastClr="000000"/>
                </a:solidFill>
                <a:latin typeface="Arial"/>
              </a:rPr>
              <a:t>Brandi</a:t>
            </a:r>
            <a:endParaRPr lang="en-US" sz="8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0" name="Text Placeholder 19"/>
          <p:cNvSpPr txBox="1">
            <a:spLocks/>
          </p:cNvSpPr>
          <p:nvPr/>
        </p:nvSpPr>
        <p:spPr bwMode="auto">
          <a:xfrm>
            <a:off x="4162174" y="2515245"/>
            <a:ext cx="1125795" cy="5528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ysClr val="windowText" lastClr="000000"/>
                </a:solidFill>
                <a:latin typeface="Arial"/>
              </a:rPr>
              <a:t>Refine Core </a:t>
            </a:r>
            <a:r>
              <a:rPr lang="en-US" sz="900" dirty="0">
                <a:solidFill>
                  <a:sysClr val="windowText" lastClr="000000"/>
                </a:solidFill>
                <a:latin typeface="Arial"/>
              </a:rPr>
              <a:t>Brand </a:t>
            </a:r>
            <a:r>
              <a:rPr lang="en-US" sz="900" dirty="0" smtClean="0">
                <a:solidFill>
                  <a:sysClr val="windowText" lastClr="000000"/>
                </a:solidFill>
                <a:latin typeface="Arial"/>
              </a:rPr>
              <a:t>Messaging to achieve 18%+ above 600 fico in June  </a:t>
            </a:r>
            <a:r>
              <a:rPr lang="en-US" sz="900" dirty="0">
                <a:solidFill>
                  <a:sysClr val="windowText" lastClr="000000"/>
                </a:solidFill>
                <a:latin typeface="Arial"/>
              </a:rPr>
              <a:t>- Steve</a:t>
            </a:r>
            <a:endParaRPr lang="en-US" sz="9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1" name="Text Placeholder 21"/>
          <p:cNvSpPr txBox="1">
            <a:spLocks/>
          </p:cNvSpPr>
          <p:nvPr/>
        </p:nvSpPr>
        <p:spPr bwMode="auto">
          <a:xfrm>
            <a:off x="2374128" y="1531559"/>
            <a:ext cx="1309985" cy="8606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>
                <a:solidFill>
                  <a:sysClr val="windowText" lastClr="000000"/>
                </a:solidFill>
                <a:latin typeface="Arial"/>
              </a:rPr>
              <a:t>Improve Sales Operations to consistently deliver Customer experience, and sales targets - Eric</a:t>
            </a:r>
            <a:endParaRPr lang="en-US" sz="9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2" name="Text Placeholder 23"/>
          <p:cNvSpPr txBox="1">
            <a:spLocks/>
          </p:cNvSpPr>
          <p:nvPr/>
        </p:nvSpPr>
        <p:spPr bwMode="auto">
          <a:xfrm>
            <a:off x="9055070" y="2595162"/>
            <a:ext cx="1103140" cy="4868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>
                <a:solidFill>
                  <a:sysClr val="windowText" lastClr="000000"/>
                </a:solidFill>
                <a:latin typeface="Arial"/>
              </a:rPr>
              <a:t>Adopt and Embed Speed of Trust - Doug</a:t>
            </a:r>
            <a:endParaRPr lang="en-US" sz="9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3" name="Text Placeholder 26"/>
          <p:cNvSpPr txBox="1">
            <a:spLocks/>
          </p:cNvSpPr>
          <p:nvPr/>
        </p:nvSpPr>
        <p:spPr bwMode="auto">
          <a:xfrm>
            <a:off x="5207576" y="3114429"/>
            <a:ext cx="983517" cy="4868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>
                <a:solidFill>
                  <a:sysClr val="windowText" lastClr="000000"/>
                </a:solidFill>
                <a:latin typeface="Arial"/>
              </a:rPr>
              <a:t>Adopt and Embed Advanced Execution - Steve</a:t>
            </a:r>
            <a:endParaRPr lang="en-US" sz="9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4" name="Text Placeholder 27"/>
          <p:cNvSpPr txBox="1">
            <a:spLocks/>
          </p:cNvSpPr>
          <p:nvPr/>
        </p:nvSpPr>
        <p:spPr bwMode="auto">
          <a:xfrm>
            <a:off x="3859275" y="1539647"/>
            <a:ext cx="1093829" cy="85997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>
                <a:solidFill>
                  <a:sysClr val="windowText" lastClr="000000"/>
                </a:solidFill>
                <a:latin typeface="Arial"/>
              </a:rPr>
              <a:t>Improve Recon Operations to consistently deliver production, cost and quality targets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>
                <a:solidFill>
                  <a:sysClr val="windowText" lastClr="000000"/>
                </a:solidFill>
                <a:latin typeface="Arial"/>
              </a:rPr>
              <a:t>- Ramon</a:t>
            </a:r>
            <a:endParaRPr lang="en-US" sz="9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6" name="Text Placeholder 7"/>
          <p:cNvSpPr txBox="1">
            <a:spLocks/>
          </p:cNvSpPr>
          <p:nvPr/>
        </p:nvSpPr>
        <p:spPr bwMode="auto">
          <a:xfrm>
            <a:off x="6514235" y="2617202"/>
            <a:ext cx="958847" cy="66633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Finalize 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 and implement Pricing 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Strategy 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to hit 690 sales and front gross targets 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- Peter</a:t>
            </a: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7" name="Text Placeholder 7"/>
          <p:cNvSpPr txBox="1">
            <a:spLocks/>
          </p:cNvSpPr>
          <p:nvPr/>
        </p:nvSpPr>
        <p:spPr bwMode="auto">
          <a:xfrm>
            <a:off x="9558579" y="1327044"/>
            <a:ext cx="894106" cy="49784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Ensure Purchasing Strategy is Adhered to - Geoff</a:t>
            </a: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8" name="Text Placeholder 8"/>
          <p:cNvSpPr txBox="1">
            <a:spLocks/>
          </p:cNvSpPr>
          <p:nvPr/>
        </p:nvSpPr>
        <p:spPr bwMode="auto">
          <a:xfrm>
            <a:off x="6516319" y="1492190"/>
            <a:ext cx="956764" cy="46947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 smtClean="0">
                <a:solidFill>
                  <a:prstClr val="black"/>
                </a:solidFill>
                <a:latin typeface="Arial"/>
              </a:rPr>
              <a:t>Recruit to Maintain 19 CEO’s- Eric</a:t>
            </a: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9" name="Text Placeholder 8"/>
          <p:cNvSpPr txBox="1">
            <a:spLocks/>
          </p:cNvSpPr>
          <p:nvPr/>
        </p:nvSpPr>
        <p:spPr bwMode="auto">
          <a:xfrm>
            <a:off x="8424619" y="1951632"/>
            <a:ext cx="956765" cy="53357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Manage CEO’s to deliver 3 /4 </a:t>
            </a:r>
            <a:r>
              <a:rPr lang="en-US" sz="800" dirty="0" err="1">
                <a:solidFill>
                  <a:prstClr val="black"/>
                </a:solidFill>
                <a:latin typeface="Arial"/>
              </a:rPr>
              <a:t>appts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/week – Eric</a:t>
            </a:r>
          </a:p>
        </p:txBody>
      </p:sp>
      <p:sp>
        <p:nvSpPr>
          <p:cNvPr id="30" name="Text Placeholder 7"/>
          <p:cNvSpPr txBox="1">
            <a:spLocks/>
          </p:cNvSpPr>
          <p:nvPr/>
        </p:nvSpPr>
        <p:spPr bwMode="auto">
          <a:xfrm>
            <a:off x="7461170" y="2190356"/>
            <a:ext cx="894106" cy="39116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Maintain 60+ day  Inventory 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&lt;20% in stock - Eric</a:t>
            </a: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4" name="Text Placeholder 8"/>
          <p:cNvSpPr txBox="1">
            <a:spLocks/>
          </p:cNvSpPr>
          <p:nvPr/>
        </p:nvSpPr>
        <p:spPr bwMode="auto">
          <a:xfrm>
            <a:off x="9460850" y="3260979"/>
            <a:ext cx="943554" cy="42426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Maintain Lender 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Relationships - 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Vance</a:t>
            </a: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5" name="Text Placeholder 8"/>
          <p:cNvSpPr txBox="1">
            <a:spLocks/>
          </p:cNvSpPr>
          <p:nvPr/>
        </p:nvSpPr>
        <p:spPr bwMode="auto">
          <a:xfrm>
            <a:off x="5049280" y="1590942"/>
            <a:ext cx="1125794" cy="4678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Secure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$8m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Floor Plan - Steve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6" name="Text Placeholder 8"/>
          <p:cNvSpPr txBox="1">
            <a:spLocks/>
          </p:cNvSpPr>
          <p:nvPr/>
        </p:nvSpPr>
        <p:spPr bwMode="auto">
          <a:xfrm>
            <a:off x="9010735" y="4145739"/>
            <a:ext cx="954592" cy="548199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Document key Learning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About Home Delivery –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Vance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7" name="Text Placeholder 8"/>
          <p:cNvSpPr txBox="1">
            <a:spLocks/>
          </p:cNvSpPr>
          <p:nvPr/>
        </p:nvSpPr>
        <p:spPr bwMode="auto">
          <a:xfrm>
            <a:off x="5333903" y="5387246"/>
            <a:ext cx="1066800" cy="4796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Create Best Practices Play Book for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CEOs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8" name="Text Placeholder 8"/>
          <p:cNvSpPr txBox="1">
            <a:spLocks/>
          </p:cNvSpPr>
          <p:nvPr/>
        </p:nvSpPr>
        <p:spPr bwMode="auto">
          <a:xfrm>
            <a:off x="7828278" y="4151038"/>
            <a:ext cx="954592" cy="557559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Increase referral rate to 40% of sales -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Brandi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9" name="Text Placeholder 8"/>
          <p:cNvSpPr txBox="1">
            <a:spLocks/>
          </p:cNvSpPr>
          <p:nvPr/>
        </p:nvSpPr>
        <p:spPr bwMode="auto">
          <a:xfrm>
            <a:off x="2688390" y="3818248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Tribe Member Development Plans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0" name="Text Placeholder 8"/>
          <p:cNvSpPr txBox="1">
            <a:spLocks/>
          </p:cNvSpPr>
          <p:nvPr/>
        </p:nvSpPr>
        <p:spPr bwMode="auto">
          <a:xfrm>
            <a:off x="5443050" y="486075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New Culture Events/Delivery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1" name="Text Placeholder 8"/>
          <p:cNvSpPr txBox="1">
            <a:spLocks/>
          </p:cNvSpPr>
          <p:nvPr/>
        </p:nvSpPr>
        <p:spPr bwMode="auto">
          <a:xfrm>
            <a:off x="4402016" y="457075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New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Lendor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Relationships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2" name="Text Placeholder 8"/>
          <p:cNvSpPr txBox="1">
            <a:spLocks/>
          </p:cNvSpPr>
          <p:nvPr/>
        </p:nvSpPr>
        <p:spPr bwMode="auto">
          <a:xfrm>
            <a:off x="3498901" y="415161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Test Home Delivery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3" name="Text Placeholder 8"/>
          <p:cNvSpPr txBox="1">
            <a:spLocks/>
          </p:cNvSpPr>
          <p:nvPr/>
        </p:nvSpPr>
        <p:spPr bwMode="auto">
          <a:xfrm>
            <a:off x="3352800" y="586615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Purchasing Old Vehicles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4" name="Text Placeholder 8"/>
          <p:cNvSpPr txBox="1">
            <a:spLocks/>
          </p:cNvSpPr>
          <p:nvPr/>
        </p:nvSpPr>
        <p:spPr bwMode="auto">
          <a:xfrm>
            <a:off x="2420034" y="5198799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Consignment Model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5" name="Text Placeholder 8"/>
          <p:cNvSpPr txBox="1">
            <a:spLocks/>
          </p:cNvSpPr>
          <p:nvPr/>
        </p:nvSpPr>
        <p:spPr bwMode="auto">
          <a:xfrm>
            <a:off x="2416138" y="5701556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High Risk High Reward Purchases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6" name="Text Placeholder 8"/>
          <p:cNvSpPr txBox="1">
            <a:spLocks/>
          </p:cNvSpPr>
          <p:nvPr/>
        </p:nvSpPr>
        <p:spPr bwMode="auto">
          <a:xfrm>
            <a:off x="2321965" y="4331705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Deep Sub Prime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+1,000 ACQ Fee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7" name="Text Placeholder 8"/>
          <p:cNvSpPr txBox="1">
            <a:spLocks/>
          </p:cNvSpPr>
          <p:nvPr/>
        </p:nvSpPr>
        <p:spPr bwMode="auto">
          <a:xfrm>
            <a:off x="4520113" y="4109719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New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Corp.Training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Initiatives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8" name="Text Placeholder 8"/>
          <p:cNvSpPr txBox="1">
            <a:spLocks/>
          </p:cNvSpPr>
          <p:nvPr/>
        </p:nvSpPr>
        <p:spPr bwMode="auto">
          <a:xfrm>
            <a:off x="4345782" y="5783061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Own Bank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9" name="Text Placeholder 8"/>
          <p:cNvSpPr txBox="1">
            <a:spLocks/>
          </p:cNvSpPr>
          <p:nvPr/>
        </p:nvSpPr>
        <p:spPr bwMode="auto">
          <a:xfrm>
            <a:off x="3429000" y="4947645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Traditional Advertising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1" name="Text Placeholder 8"/>
          <p:cNvSpPr txBox="1">
            <a:spLocks/>
          </p:cNvSpPr>
          <p:nvPr/>
        </p:nvSpPr>
        <p:spPr bwMode="auto">
          <a:xfrm>
            <a:off x="3418500" y="537085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New Car Franchises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2" name="Text Placeholder 8"/>
          <p:cNvSpPr txBox="1">
            <a:spLocks/>
          </p:cNvSpPr>
          <p:nvPr/>
        </p:nvSpPr>
        <p:spPr bwMode="auto">
          <a:xfrm>
            <a:off x="5414564" y="4220168"/>
            <a:ext cx="954592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Pilot Self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Desking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- Geoff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3" name="Text Placeholder 8"/>
          <p:cNvSpPr txBox="1">
            <a:spLocks/>
          </p:cNvSpPr>
          <p:nvPr/>
        </p:nvSpPr>
        <p:spPr bwMode="auto">
          <a:xfrm>
            <a:off x="5401663" y="3795120"/>
            <a:ext cx="805654" cy="3145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Expand location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0" name="Text Placeholder 8"/>
          <p:cNvSpPr txBox="1">
            <a:spLocks/>
          </p:cNvSpPr>
          <p:nvPr/>
        </p:nvSpPr>
        <p:spPr bwMode="auto">
          <a:xfrm>
            <a:off x="7645515" y="3025314"/>
            <a:ext cx="956765" cy="53357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 smtClean="0">
                <a:solidFill>
                  <a:prstClr val="black"/>
                </a:solidFill>
                <a:latin typeface="Arial"/>
              </a:rPr>
              <a:t>Weekly game filming of customer care issues with recon team – Ramon</a:t>
            </a: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3" name="Text Placeholder 8"/>
          <p:cNvSpPr txBox="1">
            <a:spLocks/>
          </p:cNvSpPr>
          <p:nvPr/>
        </p:nvSpPr>
        <p:spPr bwMode="auto">
          <a:xfrm>
            <a:off x="2556271" y="2675079"/>
            <a:ext cx="1208955" cy="5335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prstClr val="black"/>
              </a:solidFill>
              <a:latin typeface="Arial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 smtClean="0">
                <a:solidFill>
                  <a:prstClr val="black"/>
                </a:solidFill>
                <a:latin typeface="Arial"/>
              </a:rPr>
              <a:t>Establish 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D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oug as POD leader producing 72 sales/</a:t>
            </a:r>
            <a:r>
              <a:rPr lang="en-US" sz="800" dirty="0" err="1" smtClean="0">
                <a:solidFill>
                  <a:prstClr val="black"/>
                </a:solidFill>
                <a:latin typeface="Arial"/>
              </a:rPr>
              <a:t>mnth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 – Doug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4" name="Text Placeholder 8"/>
          <p:cNvSpPr txBox="1">
            <a:spLocks/>
          </p:cNvSpPr>
          <p:nvPr/>
        </p:nvSpPr>
        <p:spPr bwMode="auto">
          <a:xfrm>
            <a:off x="6547530" y="4156295"/>
            <a:ext cx="1052884" cy="537643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Develop game plan for opening second location by  q1 2016 – Steve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7403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255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driversselect 2015 2x2 – qrt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driversselect 2015 2x2</dc:title>
  <dc:creator>Geoffrey Axton</dc:creator>
  <cp:lastModifiedBy>Geoffrey Axton</cp:lastModifiedBy>
  <cp:revision>5</cp:revision>
  <dcterms:created xsi:type="dcterms:W3CDTF">2015-04-15T17:09:52Z</dcterms:created>
  <dcterms:modified xsi:type="dcterms:W3CDTF">2015-04-15T17:31:15Z</dcterms:modified>
</cp:coreProperties>
</file>