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5"/>
  </p:notesMasterIdLst>
  <p:handoutMasterIdLst>
    <p:handoutMasterId r:id="rId6"/>
  </p:handoutMasterIdLst>
  <p:sldIdLst>
    <p:sldId id="308" r:id="rId3"/>
    <p:sldId id="309" r:id="rId4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432">
          <p15:clr>
            <a:srgbClr val="A4A3A4"/>
          </p15:clr>
        </p15:guide>
        <p15:guide id="6" pos="5664">
          <p15:clr>
            <a:srgbClr val="A4A3A4"/>
          </p15:clr>
        </p15:guide>
        <p15:guide id="7" pos="2304">
          <p15:clr>
            <a:srgbClr val="A4A3A4"/>
          </p15:clr>
        </p15:guide>
        <p15:guide id="8" pos="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C"/>
    <a:srgbClr val="FD5123"/>
    <a:srgbClr val="9E2B1E"/>
    <a:srgbClr val="E19100"/>
    <a:srgbClr val="465A8C"/>
    <a:srgbClr val="730B0B"/>
    <a:srgbClr val="EAD300"/>
    <a:srgbClr val="708B77"/>
    <a:srgbClr val="6C7C10"/>
    <a:srgbClr val="37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75544" autoAdjust="0"/>
  </p:normalViewPr>
  <p:slideViewPr>
    <p:cSldViewPr snapToObjects="1" showGuides="1">
      <p:cViewPr>
        <p:scale>
          <a:sx n="66" d="100"/>
          <a:sy n="66" d="100"/>
        </p:scale>
        <p:origin x="-2148" y="-156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8" y="1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49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8" y="8846249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18" y="1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6913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6" y="4424727"/>
            <a:ext cx="5485772" cy="4190917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49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18" y="8846249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312">
              <a:defRPr/>
            </a:pPr>
            <a:endParaRPr lang="en-US" baseline="0" dirty="0" smtClean="0"/>
          </a:p>
          <a:p>
            <a:pPr defTabSz="9153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4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3152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DS 2014.12.16 Operational Planning Meeting Output v1 js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5123"/>
                </a:solidFill>
              </a:rPr>
              <a:t>driversselect</a:t>
            </a:r>
            <a:r>
              <a:rPr lang="en-US" dirty="0"/>
              <a:t> </a:t>
            </a:r>
            <a:r>
              <a:rPr lang="en-US" dirty="0" smtClean="0"/>
              <a:t>Recon Q2 2x2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WIG: Improve Recon Operation to consistently deliver production quality &amp; quarterly targets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4600" y="4114800"/>
            <a:ext cx="114300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Introducing New Processes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86200" y="4159479"/>
            <a:ext cx="914400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Implement Internal PDR &amp; Cosmetics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20424" y="6017426"/>
            <a:ext cx="2286000" cy="30777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Onsite </a:t>
            </a:r>
            <a:r>
              <a:rPr lang="en-US" sz="1400" b="1" dirty="0" err="1" smtClean="0">
                <a:solidFill>
                  <a:srgbClr val="000000"/>
                </a:solidFill>
                <a:latin typeface="+mn-lt"/>
                <a:cs typeface="Century Gothic"/>
              </a:rPr>
              <a:t>Bodyshop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75480" y="1305403"/>
            <a:ext cx="1501519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Continue 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Century Gothic"/>
              </a:rPr>
              <a:t>d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aily huddles with clear Production Commitments &amp; follow up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87852" y="3859922"/>
            <a:ext cx="914400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+mn-lt"/>
                <a:cs typeface="Century Gothic"/>
              </a:rPr>
              <a:t>Tech Certification Training Program</a:t>
            </a:r>
            <a:endParaRPr lang="en-US" sz="12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72223" y="5371096"/>
            <a:ext cx="1394790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Identify Sullins replacement for wholesale &amp; arbitration 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78204" y="4279977"/>
            <a:ext cx="1607192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 Cross train team to cover FQC, Inventory &amp; Photo AOR’s to backfill for vacations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99455" y="2713302"/>
            <a:ext cx="1607192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Ensure recon operates to the 3 key principles (RM) 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1484444"/>
            <a:ext cx="2139361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Meet weekly with Recon Stakeholders to game film &amp; agree on small improvement actions &amp; quality focus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0343" y="2598923"/>
            <a:ext cx="180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7120" y="1583260"/>
            <a:ext cx="2180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W</a:t>
            </a:r>
            <a:r>
              <a:rPr lang="en-US" sz="1400" b="1" dirty="0" smtClean="0"/>
              <a:t>ork with Bobby to </a:t>
            </a:r>
            <a:r>
              <a:rPr lang="en-US" sz="1400" b="1" dirty="0"/>
              <a:t>Improve the quality of ds Mechanical inspection be more consistent &amp; efficient</a:t>
            </a:r>
          </a:p>
          <a:p>
            <a:r>
              <a:rPr lang="en-US" sz="1400" b="1" dirty="0" smtClean="0"/>
              <a:t>(RM)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853081" y="1484444"/>
            <a:ext cx="18756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Improve the quality of ds Cosmetic Check In &amp; Check Out inspection to be more efficient &amp; consistent on quality (RM)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4924219" y="2598205"/>
            <a:ext cx="2057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Implement &amp; embed a Quality Performance Awareness  process into the ds Recon Team (RM)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6995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D5123"/>
                </a:solidFill>
              </a:rPr>
              <a:t>driversselect</a:t>
            </a:r>
            <a:r>
              <a:rPr lang="en-US" sz="2400" dirty="0"/>
              <a:t> Recon </a:t>
            </a:r>
            <a:r>
              <a:rPr lang="en-US" sz="2400" dirty="0" smtClean="0"/>
              <a:t>Q2 </a:t>
            </a:r>
            <a:r>
              <a:rPr lang="en-US" sz="2400" dirty="0"/>
              <a:t>2x2</a:t>
            </a:r>
            <a:br>
              <a:rPr lang="en-US" sz="2400" dirty="0"/>
            </a:b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64873" y="464462"/>
            <a:ext cx="8840788" cy="533399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WIG</a:t>
            </a:r>
            <a:r>
              <a:rPr lang="en-US" sz="1400" dirty="0"/>
              <a:t>: Improve Recon Operation to consistently deliver production quality &amp; quarterly targets</a:t>
            </a:r>
          </a:p>
          <a:p>
            <a:endParaRPr lang="en-US" sz="12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171450" y="1066800"/>
            <a:ext cx="1645920" cy="1142999"/>
          </a:xfrm>
        </p:spPr>
        <p:txBody>
          <a:bodyPr/>
          <a:lstStyle/>
          <a:p>
            <a:r>
              <a:rPr lang="en-US" dirty="0"/>
              <a:t>Improve the quality of ds Cosmetic Check In &amp; Check Out inspection to be more efficient &amp; consistent on quality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1450" y="2387599"/>
            <a:ext cx="1645920" cy="3708401"/>
          </a:xfrm>
        </p:spPr>
        <p:txBody>
          <a:bodyPr/>
          <a:lstStyle/>
          <a:p>
            <a:r>
              <a:rPr lang="en-US" sz="1100" dirty="0" smtClean="0"/>
              <a:t> </a:t>
            </a:r>
            <a:r>
              <a:rPr lang="en-US" sz="1100" dirty="0" smtClean="0"/>
              <a:t>Simplify the </a:t>
            </a:r>
            <a:r>
              <a:rPr lang="en-US" sz="1100" dirty="0" smtClean="0"/>
              <a:t>Cosmetic </a:t>
            </a:r>
            <a:r>
              <a:rPr lang="en-US" sz="1100" dirty="0" smtClean="0"/>
              <a:t>Inspection Worksheet </a:t>
            </a:r>
            <a:r>
              <a:rPr lang="en-US" sz="1100" dirty="0" smtClean="0"/>
              <a:t>  </a:t>
            </a:r>
            <a:r>
              <a:rPr lang="en-US" sz="1100" dirty="0" smtClean="0"/>
              <a:t>(</a:t>
            </a:r>
            <a:r>
              <a:rPr lang="en-US" sz="1100" b="1" dirty="0" smtClean="0"/>
              <a:t>RM, 4/4</a:t>
            </a:r>
            <a:r>
              <a:rPr lang="en-US" sz="1100" b="1" dirty="0" smtClean="0"/>
              <a:t>)</a:t>
            </a:r>
          </a:p>
          <a:p>
            <a:endParaRPr lang="en-US" sz="1100" b="1" dirty="0" smtClean="0"/>
          </a:p>
          <a:p>
            <a:pPr marL="111125" lvl="1" indent="0">
              <a:buNone/>
            </a:pPr>
            <a:r>
              <a:rPr lang="en-US" dirty="0" smtClean="0"/>
              <a:t>Implement and train cosmetic standards to improve consistency cosmetic  reconditioning (RM 4/11)</a:t>
            </a:r>
          </a:p>
          <a:p>
            <a:pPr marL="111125" lvl="1" indent="0">
              <a:buNone/>
            </a:pPr>
            <a:endParaRPr lang="en-US" dirty="0" smtClean="0"/>
          </a:p>
          <a:p>
            <a:pPr marL="111125" lvl="1" indent="0">
              <a:buNone/>
            </a:pPr>
            <a:r>
              <a:rPr lang="en-US" dirty="0" smtClean="0"/>
              <a:t>Provide cosmetic vendors with a daily route sheet (RD 4/2</a:t>
            </a:r>
          </a:p>
          <a:p>
            <a:pPr marL="111125" lvl="1" indent="0">
              <a:buNone/>
            </a:pPr>
            <a:endParaRPr lang="en-US" dirty="0"/>
          </a:p>
          <a:p>
            <a:pPr marL="111125" lvl="1" indent="0">
              <a:buNone/>
            </a:pPr>
            <a:r>
              <a:rPr lang="en-US" dirty="0"/>
              <a:t>Continue to train and embed FQC inspection checklist and process with team to ensure consistency (</a:t>
            </a:r>
            <a:r>
              <a:rPr lang="en-US" b="1" dirty="0"/>
              <a:t>RM 3/14)</a:t>
            </a:r>
          </a:p>
          <a:p>
            <a:pPr marL="111125" lvl="1" indent="0">
              <a:buNone/>
            </a:pP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8"/>
          </p:nvPr>
        </p:nvSpPr>
        <p:spPr>
          <a:xfrm>
            <a:off x="3904047" y="899888"/>
            <a:ext cx="1645920" cy="1142998"/>
          </a:xfrm>
        </p:spPr>
        <p:txBody>
          <a:bodyPr/>
          <a:lstStyle/>
          <a:p>
            <a:r>
              <a:rPr lang="en-US" dirty="0"/>
              <a:t>Implement &amp; embed a Quality Performance Awareness  process into the ds Recon Team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3794895" y="2206171"/>
            <a:ext cx="1645920" cy="4422660"/>
          </a:xfrm>
        </p:spPr>
        <p:txBody>
          <a:bodyPr/>
          <a:lstStyle/>
          <a:p>
            <a:r>
              <a:rPr lang="en-US" dirty="0" smtClean="0"/>
              <a:t>Create and implement a Customer Care Awareness board </a:t>
            </a:r>
            <a:r>
              <a:rPr lang="en-US" dirty="0" smtClean="0"/>
              <a:t>highlighting game filming opportunities </a:t>
            </a:r>
            <a:r>
              <a:rPr lang="en-US" b="1" dirty="0" smtClean="0"/>
              <a:t>(RM, 3/14)</a:t>
            </a:r>
            <a:endParaRPr lang="en-US" b="1" dirty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Conduct quality focus huddles on Wednesday mornings to review Care appointments  issues and NPS feedback (BD)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Make Quality Awareness a daily focus through actions and communications (*RM,BD,SS,CM,RD)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9"/>
          </p:nvPr>
        </p:nvSpPr>
        <p:spPr>
          <a:xfrm>
            <a:off x="2047103" y="1066800"/>
            <a:ext cx="1645920" cy="1139371"/>
          </a:xfrm>
        </p:spPr>
        <p:txBody>
          <a:bodyPr/>
          <a:lstStyle/>
          <a:p>
            <a:r>
              <a:rPr lang="en-US" dirty="0"/>
              <a:t>Work with Bobby to Improve the quality of ds Mechanical inspection be more consistent &amp; efficient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1934029" y="1865312"/>
            <a:ext cx="1645920" cy="4752633"/>
          </a:xfrm>
        </p:spPr>
        <p:txBody>
          <a:bodyPr/>
          <a:lstStyle/>
          <a:p>
            <a:endParaRPr lang="en-US" sz="1100" dirty="0" smtClean="0"/>
          </a:p>
          <a:p>
            <a:r>
              <a:rPr lang="en-US" sz="1100" dirty="0" smtClean="0"/>
              <a:t>Conduct</a:t>
            </a:r>
            <a:r>
              <a:rPr lang="en-US" sz="1100" dirty="0" smtClean="0"/>
              <a:t> </a:t>
            </a:r>
            <a:r>
              <a:rPr lang="en-US" sz="1100" dirty="0" smtClean="0"/>
              <a:t>weekly Tech Quality Focus huddle  on Wednesday </a:t>
            </a:r>
            <a:r>
              <a:rPr lang="en-US" sz="1100" dirty="0" smtClean="0"/>
              <a:t>to game film learn to earn opportunities (*BD,RM)</a:t>
            </a:r>
          </a:p>
          <a:p>
            <a:endParaRPr lang="en-US" sz="1100" dirty="0" smtClean="0"/>
          </a:p>
          <a:p>
            <a:r>
              <a:rPr lang="en-US" sz="1100" dirty="0" smtClean="0"/>
              <a:t>Ensure Technician adherence to ds UCI process is followed by every tech (*</a:t>
            </a:r>
            <a:r>
              <a:rPr lang="en-US" sz="1100" dirty="0"/>
              <a:t>BD,RM</a:t>
            </a:r>
            <a:r>
              <a:rPr lang="en-US" sz="1100" dirty="0" smtClean="0"/>
              <a:t>)</a:t>
            </a:r>
          </a:p>
          <a:p>
            <a:endParaRPr lang="en-US" sz="1100" dirty="0" smtClean="0"/>
          </a:p>
          <a:p>
            <a:r>
              <a:rPr lang="en-US" sz="1100" dirty="0" smtClean="0"/>
              <a:t>Ensure </a:t>
            </a:r>
            <a:r>
              <a:rPr lang="en-US" sz="1100" dirty="0"/>
              <a:t>work is dispatched according to the Recon Flow Process  UCI / Mech Parts </a:t>
            </a:r>
            <a:r>
              <a:rPr lang="en-US" sz="1100" dirty="0" smtClean="0"/>
              <a:t>(*BD, CM, RM)</a:t>
            </a:r>
          </a:p>
          <a:p>
            <a:endParaRPr lang="en-US" dirty="0" smtClean="0"/>
          </a:p>
          <a:p>
            <a:r>
              <a:rPr lang="en-US" dirty="0" smtClean="0"/>
              <a:t>Perform performance observations on quality awareness outlier tech </a:t>
            </a:r>
            <a:r>
              <a:rPr lang="en-US" dirty="0" smtClean="0"/>
              <a:t>2x weekly (BD) Tues / Thurs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5535453" y="1066800"/>
            <a:ext cx="1645920" cy="798512"/>
          </a:xfrm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dirty="0">
                <a:solidFill>
                  <a:srgbClr val="000000"/>
                </a:solidFill>
                <a:cs typeface="Century Gothic"/>
              </a:rPr>
              <a:t>Continue daily huddles with clear Production Commitments &amp; follow up (RM)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5535453" y="2206170"/>
            <a:ext cx="1645920" cy="4651829"/>
          </a:xfrm>
        </p:spPr>
        <p:txBody>
          <a:bodyPr/>
          <a:lstStyle/>
          <a:p>
            <a:r>
              <a:rPr lang="en-US" dirty="0" smtClean="0"/>
              <a:t>Conduct daily huddle at 0915 every morning to discuss production commitments &amp; quality </a:t>
            </a:r>
            <a:r>
              <a:rPr lang="en-US" dirty="0" smtClean="0"/>
              <a:t>(RM, no </a:t>
            </a:r>
            <a:r>
              <a:rPr lang="en-US" dirty="0" smtClean="0"/>
              <a:t>longer 20 </a:t>
            </a:r>
            <a:r>
              <a:rPr lang="en-US" dirty="0" err="1" smtClean="0"/>
              <a:t>mins</a:t>
            </a:r>
            <a:r>
              <a:rPr lang="en-US" dirty="0" smtClean="0"/>
              <a:t>) </a:t>
            </a:r>
          </a:p>
          <a:p>
            <a:endParaRPr lang="en-US" sz="800" dirty="0" smtClean="0"/>
          </a:p>
          <a:p>
            <a:r>
              <a:rPr lang="en-US" dirty="0" smtClean="0"/>
              <a:t>Discuss  each department’s capacity and capability to achieve commitments focusing on 3 questions  1) did you achieve previous days targets 2) What is todays commitment 3) do you foresee any roadblocks </a:t>
            </a:r>
            <a:r>
              <a:rPr lang="en-US" dirty="0" smtClean="0"/>
              <a:t> with appropriate accountability(RM)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1"/>
          </p:nvPr>
        </p:nvSpPr>
        <p:spPr>
          <a:xfrm>
            <a:off x="7366318" y="914403"/>
            <a:ext cx="1645920" cy="1142998"/>
          </a:xfrm>
        </p:spPr>
        <p:txBody>
          <a:bodyPr/>
          <a:lstStyle/>
          <a:p>
            <a:r>
              <a:rPr lang="en-US" dirty="0" smtClean="0"/>
              <a:t>Drive Daily:</a:t>
            </a:r>
          </a:p>
          <a:p>
            <a:r>
              <a:rPr lang="en-US" dirty="0" smtClean="0"/>
              <a:t>Ensure Recon Team is embracing the 3 Key Principles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7323455" y="2206171"/>
            <a:ext cx="1645920" cy="4437174"/>
          </a:xfrm>
        </p:spPr>
        <p:txBody>
          <a:bodyPr/>
          <a:lstStyle/>
          <a:p>
            <a:r>
              <a:rPr lang="en-US" dirty="0" smtClean="0"/>
              <a:t>Hold recon team accountable for daily production commitments (RM)</a:t>
            </a:r>
          </a:p>
          <a:p>
            <a:endParaRPr lang="en-US" sz="800" dirty="0" smtClean="0"/>
          </a:p>
          <a:p>
            <a:r>
              <a:rPr lang="en-US" dirty="0" smtClean="0"/>
              <a:t>Production follow-up with zone owners 3x </a:t>
            </a:r>
            <a:r>
              <a:rPr lang="en-US" dirty="0"/>
              <a:t>daily after morning huddle to identify production constraints and game film </a:t>
            </a:r>
            <a:r>
              <a:rPr lang="en-US" dirty="0" smtClean="0"/>
              <a:t>opportunities (RM)</a:t>
            </a:r>
          </a:p>
          <a:p>
            <a:endParaRPr lang="en-US" dirty="0"/>
          </a:p>
          <a:p>
            <a:r>
              <a:rPr lang="en-US" dirty="0" smtClean="0"/>
              <a:t>End of day recap to ensure the Production Flow board reflects the days work and set up for the next days production and </a:t>
            </a:r>
            <a:r>
              <a:rPr lang="en-US" dirty="0"/>
              <a:t>commitments (*RM,BD,SS,CM,RD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24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539</Words>
  <Application>Microsoft Office PowerPoint</Application>
  <PresentationFormat>On-screen Show (4:3)</PresentationFormat>
  <Paragraphs>55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Stagen 2012</vt:lpstr>
      <vt:lpstr>1_Stagen Master Layouts</vt:lpstr>
      <vt:lpstr>driversselect Recon Q2 2x2</vt:lpstr>
      <vt:lpstr>driversselect Recon Q2 2x2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2014-12-22T15:34:27Z</dcterms:created>
  <dcterms:modified xsi:type="dcterms:W3CDTF">2015-04-01T23:51:49Z</dcterms:modified>
</cp:coreProperties>
</file>