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  <p:sldMasterId id="2147484040" r:id="rId3"/>
    <p:sldMasterId id="2147484085" r:id="rId4"/>
    <p:sldMasterId id="2147484130" r:id="rId5"/>
    <p:sldMasterId id="2147484175" r:id="rId6"/>
    <p:sldMasterId id="214748420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68" r:id="rId9"/>
    <p:sldId id="295" r:id="rId10"/>
    <p:sldId id="296" r:id="rId11"/>
    <p:sldId id="271" r:id="rId12"/>
    <p:sldId id="283" r:id="rId13"/>
    <p:sldId id="287" r:id="rId14"/>
    <p:sldId id="288" r:id="rId15"/>
    <p:sldId id="289" r:id="rId16"/>
    <p:sldId id="290" r:id="rId17"/>
    <p:sldId id="291" r:id="rId18"/>
    <p:sldId id="272" r:id="rId19"/>
    <p:sldId id="279" r:id="rId20"/>
    <p:sldId id="273" r:id="rId21"/>
    <p:sldId id="286" r:id="rId22"/>
    <p:sldId id="274" r:id="rId23"/>
    <p:sldId id="282" r:id="rId24"/>
    <p:sldId id="292" r:id="rId25"/>
    <p:sldId id="294" r:id="rId26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029" autoAdjust="0"/>
  </p:normalViewPr>
  <p:slideViewPr>
    <p:cSldViewPr snapToObjects="1" showGuides="1">
      <p:cViewPr varScale="1">
        <p:scale>
          <a:sx n="67" d="100"/>
          <a:sy n="67" d="100"/>
        </p:scale>
        <p:origin x="-1434" y="-96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1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ERIC / DOUG = PICK THE ONE-TWO MAJOR THINGS YOU WILL 100% COMMIT TO DELIVERING ON IN Q1……THEN BE SPECIFIC ON HOW YOU WILL MEASURE YOUR SUCCESS….IT HAS TO BE CLEAR ON WHAT SUCCESS LOOKS LIKE.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Focus 1 (New Hire CEO Development)</a:t>
            </a:r>
          </a:p>
          <a:p>
            <a:r>
              <a:rPr lang="en-US" altLang="en-US" dirty="0" smtClean="0"/>
              <a:t>Codify Discover Phase 1/16/15  (Doug)  Support Of Gene, Tyler , Jeff</a:t>
            </a:r>
          </a:p>
          <a:p>
            <a:r>
              <a:rPr lang="en-US" altLang="en-US" dirty="0" smtClean="0"/>
              <a:t>-Write it Down 1/16/15</a:t>
            </a:r>
          </a:p>
          <a:p>
            <a:r>
              <a:rPr lang="en-US" altLang="en-US" dirty="0" smtClean="0"/>
              <a:t>-Structure Discover note into Vin Solutions 1/16/15</a:t>
            </a:r>
          </a:p>
          <a:p>
            <a:r>
              <a:rPr lang="en-US" altLang="en-US" dirty="0" smtClean="0"/>
              <a:t>-Review notes/inputs into Vin Solutions  1//16/15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Focus 2: Speed of Trust</a:t>
            </a:r>
          </a:p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489" indent="-2871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8445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7822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7200" indent="-22968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6577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5955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5334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4711" indent="-229689" defTabSz="4593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A647A2-ACCF-4E03-A11E-9DED5501C98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312">
              <a:defRPr/>
            </a:pPr>
            <a:endParaRPr lang="en-US" baseline="0" dirty="0" smtClean="0"/>
          </a:p>
          <a:p>
            <a:pPr defTabSz="9153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34D44-D6CD-44A9-AD79-7624AFD64F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7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latin typeface="Century Gothic"/>
                <a:cs typeface="Century Gothic"/>
              </a:rPr>
              <a:t>Digital</a:t>
            </a:r>
            <a:r>
              <a:rPr lang="en-US" sz="1800" baseline="0" dirty="0" smtClean="0">
                <a:latin typeface="Century Gothic"/>
                <a:cs typeface="Century Gothic"/>
              </a:rPr>
              <a:t> = probably most effective and lowest hanging fruit is email marketing. Second is explore opportunities on 3</a:t>
            </a:r>
            <a:r>
              <a:rPr lang="en-US" sz="1800" baseline="30000" dirty="0" smtClean="0">
                <a:latin typeface="Century Gothic"/>
                <a:cs typeface="Century Gothic"/>
              </a:rPr>
              <a:t>rd</a:t>
            </a:r>
            <a:r>
              <a:rPr lang="en-US" sz="1800" baseline="0" dirty="0" smtClean="0">
                <a:latin typeface="Century Gothic"/>
                <a:cs typeface="Century Gothic"/>
              </a:rPr>
              <a:t> party websites like </a:t>
            </a:r>
            <a:r>
              <a:rPr lang="en-US" sz="1800" baseline="0" dirty="0" err="1" smtClean="0">
                <a:latin typeface="Century Gothic"/>
                <a:cs typeface="Century Gothic"/>
              </a:rPr>
              <a:t>Edmunds.com</a:t>
            </a:r>
            <a:r>
              <a:rPr lang="en-US" sz="1800" baseline="0" dirty="0" smtClean="0">
                <a:latin typeface="Century Gothic"/>
                <a:cs typeface="Century Gothic"/>
              </a:rPr>
              <a:t>, </a:t>
            </a:r>
            <a:r>
              <a:rPr lang="en-US" sz="1800" baseline="0" dirty="0" err="1" smtClean="0">
                <a:latin typeface="Century Gothic"/>
                <a:cs typeface="Century Gothic"/>
              </a:rPr>
              <a:t>Carfax</a:t>
            </a:r>
            <a:r>
              <a:rPr lang="en-US" sz="1800" baseline="0" dirty="0" smtClean="0">
                <a:latin typeface="Century Gothic"/>
                <a:cs typeface="Century Gothic"/>
              </a:rPr>
              <a:t>, </a:t>
            </a:r>
            <a:r>
              <a:rPr lang="en-US" sz="1800" baseline="0" dirty="0" err="1" smtClean="0">
                <a:latin typeface="Century Gothic"/>
                <a:cs typeface="Century Gothic"/>
              </a:rPr>
              <a:t>Cargurus</a:t>
            </a:r>
            <a:r>
              <a:rPr lang="en-US" sz="1800" baseline="0" dirty="0" smtClean="0">
                <a:latin typeface="Century Gothic"/>
                <a:cs typeface="Century Gothic"/>
              </a:rPr>
              <a:t>, </a:t>
            </a:r>
            <a:r>
              <a:rPr lang="en-US" sz="1800" baseline="0" dirty="0" err="1" smtClean="0">
                <a:latin typeface="Century Gothic"/>
                <a:cs typeface="Century Gothic"/>
              </a:rPr>
              <a:t>CarsDirect</a:t>
            </a:r>
            <a:r>
              <a:rPr lang="en-US" sz="1800" baseline="0" dirty="0" smtClean="0">
                <a:latin typeface="Century Gothic"/>
                <a:cs typeface="Century Gothic"/>
              </a:rPr>
              <a:t>, </a:t>
            </a:r>
            <a:r>
              <a:rPr lang="en-US" sz="1800" baseline="0" dirty="0" err="1" smtClean="0">
                <a:latin typeface="Century Gothic"/>
                <a:cs typeface="Century Gothic"/>
              </a:rPr>
              <a:t>KBB.com</a:t>
            </a:r>
            <a:r>
              <a:rPr lang="en-US" sz="1800" baseline="0" dirty="0" smtClean="0">
                <a:latin typeface="Century Gothic"/>
                <a:cs typeface="Century Gothic"/>
              </a:rPr>
              <a:t>; update 3</a:t>
            </a:r>
            <a:r>
              <a:rPr lang="en-US" sz="1800" baseline="30000" dirty="0" smtClean="0">
                <a:latin typeface="Century Gothic"/>
                <a:cs typeface="Century Gothic"/>
              </a:rPr>
              <a:t>rd</a:t>
            </a:r>
            <a:r>
              <a:rPr lang="en-US" sz="1800" baseline="0" dirty="0" smtClean="0">
                <a:latin typeface="Century Gothic"/>
                <a:cs typeface="Century Gothic"/>
              </a:rPr>
              <a:t> party profiles with proper messaging and contact info; Third would be SEO/SEM/paid search/Reputation Management; retargeting (SKIP CASS); Explore opportunities to reach consumers on radio</a:t>
            </a: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solidFill>
                  <a:srgbClr val="FF0000"/>
                </a:solidFill>
                <a:latin typeface="Century Gothic"/>
                <a:cs typeface="Century Gothic"/>
              </a:rPr>
              <a:t>BB:  Email marketing (auto-responders rebranded/loyalty campaigns/launch social media contest); </a:t>
            </a:r>
            <a:r>
              <a:rPr lang="en-US" sz="1800" baseline="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VinSolutions</a:t>
            </a:r>
            <a:r>
              <a:rPr lang="en-US" sz="1800" baseline="0" dirty="0" smtClean="0">
                <a:solidFill>
                  <a:srgbClr val="FF0000"/>
                </a:solidFill>
                <a:latin typeface="Century Gothic"/>
                <a:cs typeface="Century Gothic"/>
              </a:rPr>
              <a:t> vs. Constant Contact and migration of data if CC</a:t>
            </a:r>
            <a:endParaRPr lang="en-US" sz="1800" baseline="0" dirty="0" smtClean="0">
              <a:latin typeface="Century Gothic"/>
              <a:cs typeface="Century Gothic"/>
            </a:endParaRPr>
          </a:p>
          <a:p>
            <a:pPr>
              <a:spcBef>
                <a:spcPct val="0"/>
              </a:spcBef>
            </a:pPr>
            <a:endParaRPr lang="en-US" sz="1800" baseline="0" dirty="0" smtClean="0">
              <a:latin typeface="Century Gothic"/>
              <a:cs typeface="Century Gothic"/>
            </a:endParaRP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latin typeface="Century Gothic"/>
                <a:cs typeface="Century Gothic"/>
              </a:rPr>
              <a:t>Recruiting focus – LinkedIn for CEO recruiting and employment branding; </a:t>
            </a:r>
            <a:r>
              <a:rPr lang="en-US" sz="1800" baseline="0" dirty="0" err="1" smtClean="0">
                <a:latin typeface="Century Gothic"/>
                <a:cs typeface="Century Gothic"/>
              </a:rPr>
              <a:t>Glassdoor.com</a:t>
            </a:r>
            <a:r>
              <a:rPr lang="en-US" sz="1800" baseline="0" dirty="0" smtClean="0">
                <a:latin typeface="Century Gothic"/>
                <a:cs typeface="Century Gothic"/>
              </a:rPr>
              <a:t> for employment branding; Create new videos for recruiting; Weekly updates on social media and culture page</a:t>
            </a:r>
          </a:p>
          <a:p>
            <a:pPr>
              <a:spcBef>
                <a:spcPct val="0"/>
              </a:spcBef>
            </a:pPr>
            <a:endParaRPr lang="en-US" sz="1800" baseline="0" dirty="0" smtClean="0">
              <a:latin typeface="Century Gothic"/>
              <a:cs typeface="Century Gothic"/>
            </a:endParaRP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latin typeface="Century Gothic"/>
                <a:cs typeface="Century Gothic"/>
              </a:rPr>
              <a:t>Social Strategy = activate promoters to talk; promote culture for recruiting; join more conversations than we start; follow trending topics; feature buyers/promoters; feature tribe members in rotation; build a consistent theme around “how you can grow through the work you do” (isn’t this Learn to Earn?)</a:t>
            </a: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latin typeface="Century Gothic"/>
                <a:cs typeface="Century Gothic"/>
              </a:rPr>
              <a:t>my recommendation is to focus more on our value proposition and engaging with our core customer and promoters</a:t>
            </a:r>
          </a:p>
          <a:p>
            <a:pPr>
              <a:spcBef>
                <a:spcPct val="0"/>
              </a:spcBef>
            </a:pPr>
            <a:endParaRPr lang="en-US" sz="1800" baseline="0" dirty="0" smtClean="0">
              <a:latin typeface="Century Gothic"/>
              <a:cs typeface="Century Gothic"/>
            </a:endParaRP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latin typeface="Century Gothic"/>
                <a:cs typeface="Century Gothic"/>
              </a:rPr>
              <a:t>Activate Promoters = identify key promoters and activate them to post on social, write reviews and refer people. Research &amp; implement customer data automation (</a:t>
            </a:r>
            <a:r>
              <a:rPr lang="en-US" sz="1800" baseline="0" dirty="0" err="1" smtClean="0">
                <a:latin typeface="Century Gothic"/>
                <a:cs typeface="Century Gothic"/>
              </a:rPr>
              <a:t>VinSolutions</a:t>
            </a:r>
            <a:r>
              <a:rPr lang="en-US" sz="1800" baseline="0" dirty="0" smtClean="0">
                <a:latin typeface="Century Gothic"/>
                <a:cs typeface="Century Gothic"/>
              </a:rPr>
              <a:t>/Survey Gizmo/Constant Contact) where possible for scalable growth.  Measurements are referral rate on NPS surveys, # of mentions on social media, # of reviews posted on top 4-5 review sites</a:t>
            </a:r>
          </a:p>
          <a:p>
            <a:pPr>
              <a:spcBef>
                <a:spcPct val="0"/>
              </a:spcBef>
            </a:pPr>
            <a:r>
              <a:rPr lang="en-US" sz="1800" baseline="0" dirty="0" smtClean="0">
                <a:latin typeface="Century Gothic"/>
                <a:cs typeface="Century Gothic"/>
              </a:rPr>
              <a:t>Develop partnerships with top industry sites like </a:t>
            </a:r>
            <a:r>
              <a:rPr lang="en-US" sz="1800" baseline="0" dirty="0" err="1" smtClean="0">
                <a:latin typeface="Century Gothic"/>
                <a:cs typeface="Century Gothic"/>
              </a:rPr>
              <a:t>edmunds.com</a:t>
            </a:r>
            <a:r>
              <a:rPr lang="en-US" sz="1800" baseline="0" dirty="0" smtClean="0">
                <a:latin typeface="Century Gothic"/>
                <a:cs typeface="Century Gothic"/>
              </a:rPr>
              <a:t> that have review modules and programs</a:t>
            </a:r>
            <a:endParaRPr lang="en-US" sz="1800" dirty="0" smtClean="0">
              <a:latin typeface="Century Gothic"/>
              <a:cs typeface="Century Gothic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495DD-70FC-4A42-8A92-33104BDA8AB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92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88773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116262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42649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546241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8465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1642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984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850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065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054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3591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4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21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478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585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299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134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531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788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008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39073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3152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274586873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20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3592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4091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959776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8674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233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716011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696234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5920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2753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66691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7419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40235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900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650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3794419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230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732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6269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236072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882663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22692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75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30408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358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964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76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384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336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02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533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855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45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779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56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17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668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061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778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3276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190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72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135751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987782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564654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256202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159204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622353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6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448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 marL="914400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002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6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3846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195263" y="1260388"/>
            <a:ext cx="8756650" cy="5273761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5797" y="260050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6601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082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829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 noChangeAspect="1"/>
          </p:cNvSpPr>
          <p:nvPr>
            <p:ph sz="quarter" idx="17"/>
          </p:nvPr>
        </p:nvSpPr>
        <p:spPr>
          <a:xfrm>
            <a:off x="4521196" y="942324"/>
            <a:ext cx="4622804" cy="49733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Picture Box – Enter text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2797969"/>
            <a:ext cx="4206240" cy="126206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773332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4384146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994959" y="826512"/>
            <a:ext cx="2196041" cy="59588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9"/>
          </p:nvPr>
        </p:nvSpPr>
        <p:spPr>
          <a:xfrm>
            <a:off x="76201" y="826512"/>
            <a:ext cx="1905000" cy="594360"/>
          </a:xfrm>
          <a:noFill/>
        </p:spPr>
        <p:txBody>
          <a:bodyPr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490133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7786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0740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43"/>
          </p:nvPr>
        </p:nvSpPr>
        <p:spPr>
          <a:xfrm>
            <a:off x="76200" y="536949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90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40"/>
          </p:nvPr>
        </p:nvSpPr>
        <p:spPr>
          <a:xfrm>
            <a:off x="76200" y="1384212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41"/>
          </p:nvPr>
        </p:nvSpPr>
        <p:spPr>
          <a:xfrm>
            <a:off x="76200" y="2942089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42"/>
          </p:nvPr>
        </p:nvSpPr>
        <p:spPr>
          <a:xfrm>
            <a:off x="76200" y="4787844"/>
            <a:ext cx="1905000" cy="567267"/>
          </a:xfrm>
          <a:noFill/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6533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2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171450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129050"/>
            <a:ext cx="4297680" cy="448056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4714558" y="1392238"/>
            <a:ext cx="429768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38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792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6134735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3144838" y="140710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283464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44838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735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2137558"/>
            <a:ext cx="2834640" cy="444739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562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668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76769"/>
            <a:ext cx="2106613" cy="517818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2401887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4632324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6862762" y="1395254"/>
            <a:ext cx="2106613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765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2150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62152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62151"/>
            <a:ext cx="1645920" cy="5195885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71450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28"/>
          </p:nvPr>
        </p:nvSpPr>
        <p:spPr>
          <a:xfrm>
            <a:off x="1959451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9"/>
          </p:nvPr>
        </p:nvSpPr>
        <p:spPr>
          <a:xfrm>
            <a:off x="3747452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5535453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31"/>
          </p:nvPr>
        </p:nvSpPr>
        <p:spPr>
          <a:xfrm>
            <a:off x="7323455" y="1403350"/>
            <a:ext cx="1645920" cy="4572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466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762499" y="1403350"/>
            <a:ext cx="4206875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229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762499" y="1403350"/>
            <a:ext cx="4249739" cy="51815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71449" y="1403350"/>
            <a:ext cx="4208463" cy="51815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985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y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16077" y="1751409"/>
            <a:ext cx="4013995" cy="355203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54025" y="1781175"/>
            <a:ext cx="4103688" cy="4752975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7073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088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71449" y="1403350"/>
            <a:ext cx="8840789" cy="51815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923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9275" y="6669088"/>
            <a:ext cx="1004888" cy="1825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D02396C7-9852-4CF6-839E-30421FE8A5A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051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9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34341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6351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342134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3951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176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57232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3084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029454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806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098990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669208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20038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4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431700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0384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245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327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118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712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2295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773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22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131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382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177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606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889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956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12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113686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7411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15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9740015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7402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086344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7916363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884732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435151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528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19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32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60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3579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756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740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992805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602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2031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0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663759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393926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63817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76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615531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788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279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983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47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576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76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719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/>
              </a:rPr>
              <a:t>Effort/Cost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Selectively Invest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8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315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00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01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532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772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218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391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117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335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563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97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589808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237699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029854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108041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5113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940684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70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11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55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04185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44880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026873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0982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0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589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Arial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132632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902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77119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73.xml"/><Relationship Id="rId45" Type="http://schemas.openxmlformats.org/officeDocument/2006/relationships/theme" Target="../theme/theme5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Relationship Id="rId43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5.xml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180.xml"/><Relationship Id="rId21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2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23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7.xml"/><Relationship Id="rId19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9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7.xml"/><Relationship Id="rId39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22.xml"/><Relationship Id="rId34" Type="http://schemas.openxmlformats.org/officeDocument/2006/relationships/slideLayout" Target="../slideLayouts/slideLayout235.xml"/><Relationship Id="rId42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9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33.xml"/><Relationship Id="rId37" Type="http://schemas.openxmlformats.org/officeDocument/2006/relationships/slideLayout" Target="../slideLayouts/slideLayout238.xml"/><Relationship Id="rId40" Type="http://schemas.openxmlformats.org/officeDocument/2006/relationships/slideLayout" Target="../slideLayouts/slideLayout241.xml"/><Relationship Id="rId45" Type="http://schemas.openxmlformats.org/officeDocument/2006/relationships/theme" Target="../theme/theme7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229.xml"/><Relationship Id="rId36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0.xml"/><Relationship Id="rId31" Type="http://schemas.openxmlformats.org/officeDocument/2006/relationships/slideLayout" Target="../slideLayouts/slideLayout232.xml"/><Relationship Id="rId44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228.xml"/><Relationship Id="rId30" Type="http://schemas.openxmlformats.org/officeDocument/2006/relationships/slideLayout" Target="../slideLayouts/slideLayout231.xml"/><Relationship Id="rId35" Type="http://schemas.openxmlformats.org/officeDocument/2006/relationships/slideLayout" Target="../slideLayouts/slideLayout236.xml"/><Relationship Id="rId43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34.xml"/><Relationship Id="rId38" Type="http://schemas.openxmlformats.org/officeDocument/2006/relationships/slideLayout" Target="../slideLayouts/slideLayout239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221.xml"/><Relationship Id="rId41" Type="http://schemas.openxmlformats.org/officeDocument/2006/relationships/slideLayout" Target="../slideLayouts/slideLayout2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ds 2015.03.26 Q1 2015 Quarterly Retreat Output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2015.03.18 2x2 Template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  <p:sldLayoutId id="2147484065" r:id="rId25"/>
    <p:sldLayoutId id="2147484066" r:id="rId26"/>
    <p:sldLayoutId id="2147484067" r:id="rId27"/>
    <p:sldLayoutId id="2147484068" r:id="rId28"/>
    <p:sldLayoutId id="2147484069" r:id="rId29"/>
    <p:sldLayoutId id="2147484070" r:id="rId30"/>
    <p:sldLayoutId id="2147484071" r:id="rId31"/>
    <p:sldLayoutId id="2147484072" r:id="rId32"/>
    <p:sldLayoutId id="2147484073" r:id="rId33"/>
    <p:sldLayoutId id="2147484074" r:id="rId34"/>
    <p:sldLayoutId id="2147484075" r:id="rId35"/>
    <p:sldLayoutId id="2147484076" r:id="rId36"/>
    <p:sldLayoutId id="2147484077" r:id="rId37"/>
    <p:sldLayoutId id="2147484078" r:id="rId38"/>
    <p:sldLayoutId id="2147484079" r:id="rId39"/>
    <p:sldLayoutId id="2147484080" r:id="rId40"/>
    <p:sldLayoutId id="2147484081" r:id="rId41"/>
    <p:sldLayoutId id="2147484082" r:id="rId42"/>
    <p:sldLayoutId id="2147484083" r:id="rId43"/>
    <p:sldLayoutId id="214748408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DS 2014.12.16 Operational Planning Meeting Output v1 js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Driversselect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  <p:sldLayoutId id="2147484105" r:id="rId20"/>
    <p:sldLayoutId id="2147484106" r:id="rId21"/>
    <p:sldLayoutId id="2147484107" r:id="rId22"/>
    <p:sldLayoutId id="2147484108" r:id="rId23"/>
    <p:sldLayoutId id="2147484109" r:id="rId24"/>
    <p:sldLayoutId id="2147484110" r:id="rId25"/>
    <p:sldLayoutId id="2147484111" r:id="rId26"/>
    <p:sldLayoutId id="2147484112" r:id="rId27"/>
    <p:sldLayoutId id="2147484113" r:id="rId28"/>
    <p:sldLayoutId id="2147484114" r:id="rId29"/>
    <p:sldLayoutId id="2147484115" r:id="rId30"/>
    <p:sldLayoutId id="2147484116" r:id="rId31"/>
    <p:sldLayoutId id="2147484117" r:id="rId32"/>
    <p:sldLayoutId id="2147484118" r:id="rId33"/>
    <p:sldLayoutId id="2147484119" r:id="rId34"/>
    <p:sldLayoutId id="2147484120" r:id="rId35"/>
    <p:sldLayoutId id="2147484121" r:id="rId36"/>
    <p:sldLayoutId id="2147484122" r:id="rId37"/>
    <p:sldLayoutId id="2147484123" r:id="rId38"/>
    <p:sldLayoutId id="2147484124" r:id="rId39"/>
    <p:sldLayoutId id="2147484125" r:id="rId40"/>
    <p:sldLayoutId id="2147484126" r:id="rId41"/>
    <p:sldLayoutId id="2147484127" r:id="rId42"/>
    <p:sldLayoutId id="2147484128" r:id="rId43"/>
    <p:sldLayoutId id="2147484129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2015.03.18 2x2 Template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  <p:sldLayoutId id="2147484152" r:id="rId22"/>
    <p:sldLayoutId id="2147484153" r:id="rId23"/>
    <p:sldLayoutId id="2147484154" r:id="rId24"/>
    <p:sldLayoutId id="2147484155" r:id="rId25"/>
    <p:sldLayoutId id="2147484156" r:id="rId26"/>
    <p:sldLayoutId id="2147484157" r:id="rId27"/>
    <p:sldLayoutId id="2147484158" r:id="rId28"/>
    <p:sldLayoutId id="2147484159" r:id="rId29"/>
    <p:sldLayoutId id="2147484160" r:id="rId30"/>
    <p:sldLayoutId id="2147484161" r:id="rId31"/>
    <p:sldLayoutId id="2147484162" r:id="rId32"/>
    <p:sldLayoutId id="2147484163" r:id="rId33"/>
    <p:sldLayoutId id="2147484164" r:id="rId34"/>
    <p:sldLayoutId id="2147484165" r:id="rId35"/>
    <p:sldLayoutId id="2147484166" r:id="rId36"/>
    <p:sldLayoutId id="2147484167" r:id="rId37"/>
    <p:sldLayoutId id="2147484168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7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413" y="260350"/>
            <a:ext cx="89360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3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FF">
                  <a:lumMod val="50000"/>
                </a:srgb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10" name="Text Placeholder 12"/>
          <p:cNvSpPr txBox="1">
            <a:spLocks/>
          </p:cNvSpPr>
          <p:nvPr userDrawn="1"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 pitchFamily="-112" charset="-128"/>
              </a:rPr>
              <a:t>© Stagen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707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  <p:sldLayoutId id="2147484193" r:id="rId18"/>
    <p:sldLayoutId id="2147484194" r:id="rId19"/>
    <p:sldLayoutId id="2147484195" r:id="rId20"/>
    <p:sldLayoutId id="2147484196" r:id="rId21"/>
    <p:sldLayoutId id="2147484197" r:id="rId22"/>
    <p:sldLayoutId id="2147484198" r:id="rId23"/>
    <p:sldLayoutId id="2147484199" r:id="rId2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0" fontAlgn="base" hangingPunct="0">
        <a:spcBef>
          <a:spcPts val="400"/>
        </a:spcBef>
        <a:spcAft>
          <a:spcPts val="4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60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2015.03.05 Initiative Gamefilming Template  v1 </a:t>
            </a:r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js</a:t>
            </a:r>
            <a:endParaRPr lang="en-US" dirty="0" smtClean="0">
              <a:solidFill>
                <a:prstClr val="white">
                  <a:lumMod val="50000"/>
                </a:prstClr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indent="-228600" algn="ctr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ＭＳ Ｐゴシック" pitchFamily="-112" charset="-128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  <p:sldLayoutId id="2147484225" r:id="rId25"/>
    <p:sldLayoutId id="2147484226" r:id="rId26"/>
    <p:sldLayoutId id="2147484227" r:id="rId27"/>
    <p:sldLayoutId id="2147484228" r:id="rId28"/>
    <p:sldLayoutId id="2147484229" r:id="rId29"/>
    <p:sldLayoutId id="2147484230" r:id="rId30"/>
    <p:sldLayoutId id="2147484231" r:id="rId31"/>
    <p:sldLayoutId id="2147484232" r:id="rId32"/>
    <p:sldLayoutId id="2147484233" r:id="rId33"/>
    <p:sldLayoutId id="2147484234" r:id="rId34"/>
    <p:sldLayoutId id="2147484235" r:id="rId35"/>
    <p:sldLayoutId id="2147484236" r:id="rId36"/>
    <p:sldLayoutId id="2147484237" r:id="rId37"/>
    <p:sldLayoutId id="2147484238" r:id="rId38"/>
    <p:sldLayoutId id="2147484239" r:id="rId39"/>
    <p:sldLayoutId id="2147484240" r:id="rId40"/>
    <p:sldLayoutId id="2147484241" r:id="rId41"/>
    <p:sldLayoutId id="2147484242" r:id="rId42"/>
    <p:sldLayoutId id="2147484243" r:id="rId43"/>
    <p:sldLayoutId id="2147484244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Q1 </a:t>
            </a:r>
            <a:r>
              <a:rPr lang="en-US" dirty="0" smtClean="0"/>
              <a:t>2015 Quarterly Retreat Output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driversselect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March 25,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New Hire </a:t>
            </a:r>
            <a:r>
              <a:rPr lang="en-US" sz="2400" dirty="0" err="1"/>
              <a:t>OnBoarding</a:t>
            </a:r>
            <a:r>
              <a:rPr lang="en-US" sz="2400" dirty="0"/>
              <a:t> </a:t>
            </a:r>
            <a:r>
              <a:rPr lang="en-US" sz="2400" dirty="0" smtClean="0"/>
              <a:t>Re-Build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Schedule all Q2 Structural Meetings to Work On Building the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Doug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Codify all Core Competencies for a </a:t>
            </a:r>
            <a:r>
              <a:rPr lang="en-US" b="1" i="1" dirty="0" smtClean="0"/>
              <a:t>New CEO</a:t>
            </a:r>
            <a:endParaRPr lang="en-US" b="1" i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4/20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Doug, Vance, Mike, + 2 CEOs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Identify all Non-Essential Items in Current 8 Week Program </a:t>
            </a:r>
          </a:p>
          <a:p>
            <a:pPr lvl="1"/>
            <a:r>
              <a:rPr lang="en-US" dirty="0" smtClean="0"/>
              <a:t>What do we not want to do?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5/20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Doug, Vance, Mike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Outline Plan for 8 Week Training Program Adjustments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6/20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Doug, Vance, Mike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Review Plan at Leadership Meeting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/>
              <a:t>6/30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Doug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CEO </a:t>
            </a:r>
            <a:r>
              <a:rPr lang="en-US" sz="2400" dirty="0"/>
              <a:t>Supplemental Training to Fill Sales Gap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Identify Gaps by CEO</a:t>
            </a:r>
          </a:p>
          <a:p>
            <a:pPr lvl="1"/>
            <a:r>
              <a:rPr lang="en-US" dirty="0" smtClean="0"/>
              <a:t>What should we train 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Vance, Mike, Josh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Schedule Q2 Structural Meetings for Training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4/1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>
          <a:xfrm>
            <a:off x="146507" y="3124200"/>
            <a:ext cx="4536700" cy="629753"/>
          </a:xfrm>
        </p:spPr>
        <p:txBody>
          <a:bodyPr/>
          <a:lstStyle/>
          <a:p>
            <a:r>
              <a:rPr lang="en-US" dirty="0" smtClean="0"/>
              <a:t>Review Learnings &amp; Findings in New Hire Onboarding Structural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7086565" y="3124200"/>
            <a:ext cx="1889256" cy="629753"/>
          </a:xfrm>
        </p:spPr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4739683" y="3124200"/>
            <a:ext cx="2286000" cy="629753"/>
          </a:xfrm>
        </p:spPr>
        <p:txBody>
          <a:bodyPr/>
          <a:lstStyle/>
          <a:p>
            <a:r>
              <a:rPr lang="en-US" dirty="0" smtClean="0"/>
              <a:t>Vance, Mike, Josh, Doug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146507" y="3810000"/>
            <a:ext cx="4536700" cy="629753"/>
          </a:xfrm>
        </p:spPr>
        <p:txBody>
          <a:bodyPr/>
          <a:lstStyle/>
          <a:p>
            <a:r>
              <a:rPr lang="en-US" dirty="0" smtClean="0"/>
              <a:t>Execute Training Structural Meetings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7086565" y="3810000"/>
            <a:ext cx="1889256" cy="629753"/>
          </a:xfrm>
        </p:spPr>
        <p:txBody>
          <a:bodyPr/>
          <a:lstStyle/>
          <a:p>
            <a:r>
              <a:rPr lang="en-US" dirty="0" err="1" smtClean="0"/>
              <a:t>OnGoing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4739683" y="3810000"/>
            <a:ext cx="2286000" cy="629753"/>
          </a:xfrm>
        </p:spPr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46507" y="4343400"/>
            <a:ext cx="4536700" cy="629753"/>
          </a:xfrm>
        </p:spPr>
        <p:txBody>
          <a:bodyPr/>
          <a:lstStyle/>
          <a:p>
            <a:r>
              <a:rPr lang="en-US" dirty="0" smtClean="0"/>
              <a:t>Make a Go/No Go Decision to Continue Training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>
          <a:xfrm>
            <a:off x="7086565" y="4343400"/>
            <a:ext cx="1889256" cy="629753"/>
          </a:xfrm>
        </p:spPr>
        <p:txBody>
          <a:bodyPr/>
          <a:lstStyle/>
          <a:p>
            <a:r>
              <a:rPr lang="en-US" dirty="0" smtClean="0"/>
              <a:t>5/15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>
          <a:xfrm>
            <a:off x="4739683" y="4343400"/>
            <a:ext cx="2286000" cy="629753"/>
          </a:xfrm>
        </p:spPr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>
          <a:xfrm>
            <a:off x="146507" y="2362200"/>
            <a:ext cx="4536700" cy="629753"/>
          </a:xfrm>
        </p:spPr>
        <p:txBody>
          <a:bodyPr/>
          <a:lstStyle/>
          <a:p>
            <a:r>
              <a:rPr lang="en-US" dirty="0" smtClean="0"/>
              <a:t>Define Josh’s Role in Training</a:t>
            </a:r>
          </a:p>
          <a:p>
            <a:pPr lvl="1"/>
            <a:r>
              <a:rPr lang="en-US" dirty="0" smtClean="0"/>
              <a:t>How can we best leverage Vance, Mike, &amp; Josh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>
          <a:xfrm>
            <a:off x="7086565" y="2362200"/>
            <a:ext cx="1889256" cy="629753"/>
          </a:xfrm>
        </p:spPr>
        <p:txBody>
          <a:bodyPr/>
          <a:lstStyle/>
          <a:p>
            <a:r>
              <a:rPr lang="en-US" dirty="0" smtClean="0"/>
              <a:t>4/2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>
          <a:xfrm>
            <a:off x="4739683" y="2362200"/>
            <a:ext cx="2286000" cy="629753"/>
          </a:xfrm>
        </p:spPr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>
          <a:xfrm>
            <a:off x="146507" y="5105400"/>
            <a:ext cx="4536700" cy="62975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>
          <a:xfrm>
            <a:off x="7086565" y="5105400"/>
            <a:ext cx="1889256" cy="62975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>
          <a:xfrm>
            <a:off x="4739683" y="5105400"/>
            <a:ext cx="2286000" cy="629753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>
          <a:xfrm>
            <a:off x="146507" y="5847247"/>
            <a:ext cx="4536700" cy="6297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>
          <a:xfrm>
            <a:off x="7086565" y="5847247"/>
            <a:ext cx="1889256" cy="629753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>
          <a:xfrm>
            <a:off x="4739683" y="5847247"/>
            <a:ext cx="2286000" cy="6297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Recon </a:t>
            </a:r>
            <a:r>
              <a:rPr lang="en-US" dirty="0" smtClean="0"/>
              <a:t>Q2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/>
              <a:t> </a:t>
            </a:r>
            <a:r>
              <a:rPr lang="en-US" dirty="0" smtClean="0"/>
              <a:t>Recon Q2 2x2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WIG: Improve Recon Operation to consistently deliver production quality &amp; quarterly targets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14600" y="4253299"/>
            <a:ext cx="1143000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Introducing New Processes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6200" y="4221034"/>
            <a:ext cx="914400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Implement Internal PDR &amp; Cosmetics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0424" y="6017426"/>
            <a:ext cx="2286000" cy="30777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Century Gothic"/>
              </a:rPr>
              <a:t>Onsite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Century Gothic"/>
              </a:rPr>
              <a:t>Bodyshop</a:t>
            </a:r>
            <a:endParaRPr lang="en-US" sz="14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5480" y="1350552"/>
            <a:ext cx="1501519" cy="1015663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Continue 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Century Gothic"/>
              </a:rPr>
              <a:t>d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aily huddles with clear Production Commitments &amp; follow up (RM)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87852" y="3859922"/>
            <a:ext cx="914400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Tech Certification Training Program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72223" y="5432651"/>
            <a:ext cx="1394790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Identify Replacement for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cs typeface="Century Gothic"/>
              </a:rPr>
              <a:t>Sullins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 Responsibilities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78204" y="4449254"/>
            <a:ext cx="1607192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 Cross train team to cover FQC, Inventory &amp; Photo AOR’s to backfill for vacations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05000" y="3064163"/>
            <a:ext cx="1524000" cy="68326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err="1" smtClean="0">
                <a:solidFill>
                  <a:srgbClr val="000000"/>
                </a:solidFill>
                <a:latin typeface="Arial"/>
                <a:cs typeface="Century Gothic"/>
              </a:rPr>
              <a:t>Stagen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 Advanced Execution</a:t>
            </a:r>
          </a:p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(RM)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99455" y="2867190"/>
            <a:ext cx="1607192" cy="64633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Ensure recon operates to the 3 key principles (RM) 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1653721"/>
            <a:ext cx="2139361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Meet weekly with Recon Stakeholders to game film &amp; agree on small improvement actions &amp; quality focus (RM)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0343" y="2598923"/>
            <a:ext cx="180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969" y="1582823"/>
            <a:ext cx="2180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W</a:t>
            </a:r>
            <a:r>
              <a:rPr lang="en-US" sz="1200" b="1" dirty="0" smtClean="0">
                <a:solidFill>
                  <a:prstClr val="black"/>
                </a:solidFill>
              </a:rPr>
              <a:t>ork with Bobby to </a:t>
            </a:r>
            <a:r>
              <a:rPr lang="en-US" sz="1200" b="1" dirty="0">
                <a:solidFill>
                  <a:prstClr val="black"/>
                </a:solidFill>
              </a:rPr>
              <a:t>Improve the quality of ds Mechanical inspection be more consistent &amp; efficient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(RM)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4203" y="2682523"/>
            <a:ext cx="2365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Improve the quality of ds Cosmetic Check In &amp; Check Out inspection to be more efficient &amp; consistent on quality (RM)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309" y="1675155"/>
            <a:ext cx="2057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Implement &amp; embed Customer Care Awareness  process into the ds Recon Team (RM)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57600" y="3051855"/>
            <a:ext cx="1143000" cy="64633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rIns="0" bIns="45720" anchor="ctr" anchorCtr="1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Century Gothic"/>
              </a:rPr>
              <a:t>Tech Team Compensation (GA)</a:t>
            </a:r>
            <a:endParaRPr lang="en-US" sz="1200" b="1" dirty="0">
              <a:solidFill>
                <a:srgbClr val="000000"/>
              </a:solidFill>
              <a:latin typeface="Arial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78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Purchasing &amp; Pricing Q2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Pricing and Purchasing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57400" y="1897966"/>
            <a:ext cx="1752600" cy="548640"/>
          </a:xfrm>
        </p:spPr>
        <p:txBody>
          <a:bodyPr/>
          <a:lstStyle/>
          <a:p>
            <a:r>
              <a:rPr lang="en-US" dirty="0" smtClean="0"/>
              <a:t>Increase learning by game filming of purchasing using the new scorecard and life of vehicle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9200" y="1780109"/>
            <a:ext cx="1752600" cy="548640"/>
          </a:xfrm>
        </p:spPr>
        <p:txBody>
          <a:bodyPr/>
          <a:lstStyle/>
          <a:p>
            <a:r>
              <a:rPr lang="en-US" dirty="0" smtClean="0"/>
              <a:t>Daily reviews of purchases and agreement on vehicles needed and not needed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81600" y="2717324"/>
            <a:ext cx="1752600" cy="548640"/>
          </a:xfrm>
        </p:spPr>
        <p:txBody>
          <a:bodyPr/>
          <a:lstStyle/>
          <a:p>
            <a:r>
              <a:rPr lang="en-US" smtClean="0"/>
              <a:t>Continue consistent </a:t>
            </a:r>
            <a:r>
              <a:rPr lang="en-US" dirty="0" smtClean="0"/>
              <a:t>researching and sourcing of cars (min 2 hours/day)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dirty="0" smtClean="0"/>
              <a:t>system for enabling better </a:t>
            </a:r>
            <a:r>
              <a:rPr lang="en-US" dirty="0"/>
              <a:t>reviews of aging to understand drivers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2133600" y="4133850"/>
            <a:ext cx="1752600" cy="548640"/>
          </a:xfrm>
        </p:spPr>
        <p:txBody>
          <a:bodyPr/>
          <a:lstStyle/>
          <a:p>
            <a:r>
              <a:rPr lang="en-US" dirty="0" smtClean="0"/>
              <a:t>Significant changes in pricing and purchasing strategy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Vehicles outside purchasing strategy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981092" y="1789048"/>
            <a:ext cx="1752600" cy="548640"/>
          </a:xfrm>
        </p:spPr>
        <p:txBody>
          <a:bodyPr/>
          <a:lstStyle/>
          <a:p>
            <a:r>
              <a:rPr lang="en-US" dirty="0" smtClean="0"/>
              <a:t>Focus on buying to purchasing strategy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7162800" y="4191000"/>
            <a:ext cx="1752600" cy="548640"/>
          </a:xfrm>
        </p:spPr>
        <p:txBody>
          <a:bodyPr/>
          <a:lstStyle/>
          <a:p>
            <a:r>
              <a:rPr lang="en-US" dirty="0" smtClean="0"/>
              <a:t>Identify and build relationships with new sources of vehicles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5164667" y="5166360"/>
            <a:ext cx="1752600" cy="548640"/>
          </a:xfrm>
        </p:spPr>
        <p:txBody>
          <a:bodyPr/>
          <a:lstStyle/>
          <a:p>
            <a:r>
              <a:rPr lang="en-US" dirty="0" smtClean="0"/>
              <a:t>Analyze &amp; Report on Impact of E-Car Strategy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7168662" y="2563560"/>
            <a:ext cx="1752600" cy="548640"/>
          </a:xfrm>
        </p:spPr>
        <p:txBody>
          <a:bodyPr/>
          <a:lstStyle/>
          <a:p>
            <a:r>
              <a:rPr lang="en-US" dirty="0" smtClean="0"/>
              <a:t>Consistently purchase min of 55 or 5/7 more than sales weekly throughout </a:t>
            </a:r>
            <a:r>
              <a:rPr lang="en-US" dirty="0" err="1" smtClean="0"/>
              <a:t>qrt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38800" y="3352800"/>
            <a:ext cx="2438400" cy="548640"/>
          </a:xfrm>
        </p:spPr>
        <p:txBody>
          <a:bodyPr/>
          <a:lstStyle/>
          <a:p>
            <a:r>
              <a:rPr lang="en-US" dirty="0" smtClean="0"/>
              <a:t>Maintain Pricing Strategy &amp; Increase </a:t>
            </a:r>
            <a:r>
              <a:rPr lang="en-US" dirty="0" err="1" smtClean="0"/>
              <a:t>Gamefilming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26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r>
              <a:rPr lang="en-US" dirty="0" smtClean="0"/>
              <a:t>Q2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6213" y="260350"/>
            <a:ext cx="4256087" cy="4191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entury Gothic"/>
                <a:cs typeface="Century Gothic"/>
              </a:rPr>
              <a:t>2x2 Marketing Matrix – Q2 2015 v1</a:t>
            </a: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0" y="835967"/>
            <a:ext cx="87788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High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-77788" y="5654675"/>
            <a:ext cx="9921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Low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-53975" y="3467414"/>
            <a:ext cx="996950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Value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4132558" y="6248192"/>
            <a:ext cx="115352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Effort/Cost</a:t>
            </a:r>
            <a:endParaRPr lang="en-US" sz="1600" b="1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85002" name="Text Box 11"/>
          <p:cNvSpPr txBox="1">
            <a:spLocks noChangeArrowheads="1"/>
          </p:cNvSpPr>
          <p:nvPr/>
        </p:nvSpPr>
        <p:spPr bwMode="auto">
          <a:xfrm>
            <a:off x="1186557" y="6062762"/>
            <a:ext cx="481211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High</a:t>
            </a: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8243537" y="6062762"/>
            <a:ext cx="442026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Low</a:t>
            </a: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1041400" y="863600"/>
            <a:ext cx="3713163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Selectively Invest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auto">
          <a:xfrm>
            <a:off x="5072063" y="901700"/>
            <a:ext cx="3690937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Do </a:t>
            </a:r>
            <a:r>
              <a:rPr lang="en-US" sz="1400" b="1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First / Low Hanging Fruit</a:t>
            </a:r>
            <a:endParaRPr lang="en-US" sz="1400" b="1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85007" name="Text Box 17"/>
          <p:cNvSpPr txBox="1">
            <a:spLocks noChangeArrowheads="1"/>
          </p:cNvSpPr>
          <p:nvPr/>
        </p:nvSpPr>
        <p:spPr bwMode="auto">
          <a:xfrm>
            <a:off x="2498725" y="3606800"/>
            <a:ext cx="1095375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Delay</a:t>
            </a:r>
          </a:p>
        </p:txBody>
      </p:sp>
      <p:sp>
        <p:nvSpPr>
          <p:cNvPr id="85008" name="TextBox 62"/>
          <p:cNvSpPr txBox="1">
            <a:spLocks noChangeArrowheads="1"/>
          </p:cNvSpPr>
          <p:nvPr/>
        </p:nvSpPr>
        <p:spPr bwMode="auto">
          <a:xfrm>
            <a:off x="1060450" y="428625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pitchFamily="34" charset="-128"/>
                <a:cs typeface="+mn-cs"/>
              </a:rPr>
              <a:t>Ignore</a:t>
            </a:r>
          </a:p>
        </p:txBody>
      </p:sp>
      <p:cxnSp>
        <p:nvCxnSpPr>
          <p:cNvPr id="19" name="AutoShape 67"/>
          <p:cNvCxnSpPr>
            <a:cxnSpLocks noChangeShapeType="1"/>
          </p:cNvCxnSpPr>
          <p:nvPr/>
        </p:nvCxnSpPr>
        <p:spPr bwMode="auto">
          <a:xfrm rot="5400000" flipH="1">
            <a:off x="1781175" y="2879725"/>
            <a:ext cx="2362200" cy="3917950"/>
          </a:xfrm>
          <a:prstGeom prst="straightConnector1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71" name="Straight Connector 70"/>
          <p:cNvCxnSpPr/>
          <p:nvPr/>
        </p:nvCxnSpPr>
        <p:spPr>
          <a:xfrm>
            <a:off x="1009650" y="3648075"/>
            <a:ext cx="7829550" cy="9525"/>
          </a:xfrm>
          <a:prstGeom prst="line">
            <a:avLst/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2405857" y="3499644"/>
            <a:ext cx="50165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223000" y="3618935"/>
            <a:ext cx="1193800" cy="3099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Work In</a:t>
            </a:r>
          </a:p>
        </p:txBody>
      </p:sp>
      <p:sp>
        <p:nvSpPr>
          <p:cNvPr id="6175" name="Text Box 34"/>
          <p:cNvSpPr txBox="1">
            <a:spLocks noChangeArrowheads="1"/>
          </p:cNvSpPr>
          <p:nvPr/>
        </p:nvSpPr>
        <p:spPr bwMode="auto">
          <a:xfrm>
            <a:off x="641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7725" y="990600"/>
            <a:ext cx="137160" cy="5029200"/>
            <a:chOff x="1234325" y="1308100"/>
            <a:chExt cx="143510" cy="4260273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1240305" y="5568373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237316" y="5109802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240305" y="4204763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237316" y="4637783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240305" y="3721986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1240305" y="3206934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240305" y="2698606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234325" y="2248104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1240305" y="1772051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240305" y="1308100"/>
              <a:ext cx="1375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5"/>
          <p:cNvGrpSpPr>
            <a:grpSpLocks/>
          </p:cNvGrpSpPr>
          <p:nvPr/>
        </p:nvGrpSpPr>
        <p:grpSpPr bwMode="auto">
          <a:xfrm rot="-5400000">
            <a:off x="4850068" y="2157158"/>
            <a:ext cx="117475" cy="7836408"/>
            <a:chOff x="1234325" y="1308100"/>
            <a:chExt cx="143513" cy="4297579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1239450" y="5605679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236886" y="5125215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239450" y="4204179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236886" y="4637660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239450" y="3721942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239450" y="3206906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239450" y="2698963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234324" y="2247752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1239450" y="1771721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239450" y="1308100"/>
              <a:ext cx="13838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009650" y="1269999"/>
            <a:ext cx="1117600" cy="6858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Activate Current Promoters-BB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799170" y="1291167"/>
            <a:ext cx="1333388" cy="7948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Increase Customer Acquisition to 2300 Contacts -BB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2842948" y="2209800"/>
            <a:ext cx="1058333" cy="5610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Launch/Manage new website-BB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139168" y="4703911"/>
            <a:ext cx="1132280" cy="6557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Build Recruitment Marketing Plan-BB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4025900" y="4393715"/>
            <a:ext cx="800100" cy="406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Billboards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154913" y="4745084"/>
            <a:ext cx="952714" cy="538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err="1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Autotrader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276600" y="4495800"/>
            <a:ext cx="440722" cy="43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TV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2440992" y="5347536"/>
            <a:ext cx="890689" cy="538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Buying Leads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1157548" y="5341549"/>
            <a:ext cx="952714" cy="538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Direct Mail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7352723" y="1346200"/>
            <a:ext cx="11811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Continue refinement of brand messaging- SH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962275" y="5000345"/>
            <a:ext cx="1199573" cy="5368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Research Top 10  competitors -BB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1462560" y="3619314"/>
            <a:ext cx="1295404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Training sales dept on brand messaging-DG/ER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5029201" y="2883571"/>
            <a:ext cx="1193799" cy="5962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Manage LI/</a:t>
            </a:r>
            <a:r>
              <a:rPr lang="en-US" sz="1000" dirty="0" err="1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Glassdoor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 &amp; Culture page-BB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6743700" y="4800601"/>
            <a:ext cx="1632930" cy="6179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Explore opportunities in Sports Marketing-SH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3975100" y="4896170"/>
            <a:ext cx="907042" cy="6410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New traditional advertising sources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013200" y="3749522"/>
            <a:ext cx="818256" cy="538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Hispanic Marketing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2857500" y="3907020"/>
            <a:ext cx="880052" cy="53872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Additional Radio Stations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7207250" y="4002623"/>
            <a:ext cx="1257300" cy="634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Update 3</a:t>
            </a:r>
            <a:r>
              <a:rPr lang="en-US" sz="1000" baseline="30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rd</a:t>
            </a: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 party sites w/ brand messaging - 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5029200" y="1285412"/>
            <a:ext cx="1168400" cy="606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Maintain NPS Survey Response Momentum - 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2157764" y="4462507"/>
            <a:ext cx="1199573" cy="6858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Research way to integrate customer data - BB</a:t>
            </a:r>
            <a:endParaRPr lang="en-US" sz="1000" dirty="0">
              <a:solidFill>
                <a:srgbClr val="000000"/>
              </a:solidFill>
              <a:latin typeface="Century Gothic"/>
              <a:ea typeface="ＭＳ Ｐゴシック" pitchFamily="34" charset="-128"/>
              <a:cs typeface="Century Gothic"/>
            </a:endParaRP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7340024" y="2725827"/>
            <a:ext cx="1193799" cy="5962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>
              <a:spcBef>
                <a:spcPct val="20000"/>
              </a:spcBef>
              <a:buClr>
                <a:srgbClr val="FE9B03"/>
              </a:buClr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entury Gothic"/>
                <a:ea typeface="ＭＳ Ｐゴシック" pitchFamily="34" charset="-128"/>
                <a:cs typeface="Century Gothic"/>
              </a:rPr>
              <a:t>Paid Search and Retargeting - BB</a:t>
            </a:r>
          </a:p>
        </p:txBody>
      </p:sp>
    </p:spTree>
    <p:extLst>
      <p:ext uri="{BB962C8B-B14F-4D97-AF65-F5344CB8AC3E}">
        <p14:creationId xmlns:p14="http://schemas.microsoft.com/office/powerpoint/2010/main" val="28752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Launch/Manage </a:t>
            </a:r>
            <a:r>
              <a:rPr lang="en-US" b="1" u="sng" dirty="0" smtClean="0"/>
              <a:t>New Website</a:t>
            </a:r>
          </a:p>
          <a:p>
            <a:r>
              <a:rPr lang="en-US" dirty="0" smtClean="0"/>
              <a:t>Improve Information Gathered from Finance Application</a:t>
            </a:r>
          </a:p>
          <a:p>
            <a:pPr lvl="1"/>
            <a:r>
              <a:rPr lang="en-US" dirty="0" smtClean="0"/>
              <a:t>Preferred Contact Method</a:t>
            </a:r>
          </a:p>
          <a:p>
            <a:r>
              <a:rPr lang="en-US" dirty="0" smtClean="0"/>
              <a:t>Be more Proactive with VIN Solutions</a:t>
            </a:r>
          </a:p>
          <a:p>
            <a:pPr lvl="1"/>
            <a:r>
              <a:rPr lang="en-US" dirty="0" smtClean="0"/>
              <a:t>Committed Actions</a:t>
            </a:r>
          </a:p>
          <a:p>
            <a:r>
              <a:rPr lang="en-US" dirty="0" smtClean="0"/>
              <a:t>Keep Dynamic Agenda for VIN Solutions</a:t>
            </a:r>
          </a:p>
          <a:p>
            <a:pPr marL="0" indent="0">
              <a:buNone/>
            </a:pPr>
            <a:r>
              <a:rPr lang="en-US" b="1" u="sng" dirty="0"/>
              <a:t>Maintain NPS Survey Response Momentum </a:t>
            </a:r>
            <a:endParaRPr lang="en-US" b="1" u="sng" dirty="0" smtClean="0"/>
          </a:p>
          <a:p>
            <a:r>
              <a:rPr lang="en-US" dirty="0" smtClean="0"/>
              <a:t>Maintain Q1 Adjustments</a:t>
            </a:r>
          </a:p>
          <a:p>
            <a:r>
              <a:rPr lang="en-US" dirty="0" smtClean="0"/>
              <a:t>Define Purpose, Agenda, Attendees for Monthly NPS Structural Meeting</a:t>
            </a:r>
          </a:p>
          <a:p>
            <a:r>
              <a:rPr lang="en-US" dirty="0" smtClean="0"/>
              <a:t>Spot check ADP Reports to Reduce Manual Errors</a:t>
            </a:r>
          </a:p>
          <a:p>
            <a:r>
              <a:rPr lang="en-US" dirty="0" smtClean="0"/>
              <a:t>Shift Focus to Activating Net Promoters</a:t>
            </a:r>
          </a:p>
          <a:p>
            <a:endParaRPr lang="en-US" b="1" u="sng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Q2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Continue R</a:t>
            </a:r>
            <a:r>
              <a:rPr lang="en-US" b="1" u="sng" dirty="0" smtClean="0"/>
              <a:t>efinement </a:t>
            </a:r>
            <a:r>
              <a:rPr lang="en-US" b="1" u="sng" dirty="0"/>
              <a:t>of </a:t>
            </a:r>
            <a:r>
              <a:rPr lang="en-US" b="1" u="sng" dirty="0" smtClean="0"/>
              <a:t>Brand Messaging</a:t>
            </a:r>
          </a:p>
          <a:p>
            <a:r>
              <a:rPr lang="en-US" dirty="0" smtClean="0"/>
              <a:t>Develop clear Net Promoter Strategy</a:t>
            </a:r>
          </a:p>
          <a:p>
            <a:r>
              <a:rPr lang="en-US" dirty="0" smtClean="0"/>
              <a:t>Test Digital Marketing w/Skip Cass</a:t>
            </a:r>
          </a:p>
          <a:p>
            <a:pPr lvl="1"/>
            <a:r>
              <a:rPr lang="en-US" dirty="0" smtClean="0"/>
              <a:t>Paid Search</a:t>
            </a:r>
          </a:p>
          <a:p>
            <a:pPr lvl="1"/>
            <a:r>
              <a:rPr lang="en-US" dirty="0" smtClean="0"/>
              <a:t>Re-Targeting</a:t>
            </a:r>
          </a:p>
          <a:p>
            <a:r>
              <a:rPr lang="en-US" dirty="0" smtClean="0"/>
              <a:t>Test Branding Concepts on Social Media</a:t>
            </a:r>
          </a:p>
          <a:p>
            <a:r>
              <a:rPr lang="en-US" dirty="0" smtClean="0"/>
              <a:t>Continue Radio Messaging on Heads</a:t>
            </a:r>
          </a:p>
          <a:p>
            <a:endParaRPr lang="en-US" b="1" u="sng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Q2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5123"/>
                </a:solidFill>
              </a:rPr>
              <a:t>driversselect</a:t>
            </a:r>
            <a:r>
              <a:rPr lang="en-US" dirty="0">
                <a:solidFill>
                  <a:sysClr val="windowText" lastClr="000000"/>
                </a:solidFill>
              </a:rPr>
              <a:t> 2015 2x2</a:t>
            </a:r>
            <a:endParaRPr lang="en-US" dirty="0"/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794946" y="122472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409" y="1184451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388015" y="3363356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5051" y="6021454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27468" y="6260068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89214" y="6254838"/>
            <a:ext cx="44952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626929" y="6225830"/>
            <a:ext cx="41909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644749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167" y="3688988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94946" y="3756311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4946" y="375631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96459" y="1235283"/>
            <a:ext cx="0" cy="506317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7237" y="1137644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1376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3652244"/>
            <a:ext cx="1371600" cy="417744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 bwMode="auto">
          <a:xfrm>
            <a:off x="6994502" y="2492934"/>
            <a:ext cx="896112" cy="3931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Rebuild  Website to Reflect New Brand Messaging - Brandi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 bwMode="auto">
          <a:xfrm>
            <a:off x="8052788" y="3124042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Increase Number  of NPS Surveys 100% - Brandi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0" name="Text Placeholder 19"/>
          <p:cNvSpPr txBox="1">
            <a:spLocks/>
          </p:cNvSpPr>
          <p:nvPr/>
        </p:nvSpPr>
        <p:spPr bwMode="auto">
          <a:xfrm>
            <a:off x="3484488" y="1559172"/>
            <a:ext cx="1125795" cy="55284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Develop and launch  Core Brand Messaging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1" name="Text Placeholder 21"/>
          <p:cNvSpPr txBox="1">
            <a:spLocks/>
          </p:cNvSpPr>
          <p:nvPr/>
        </p:nvSpPr>
        <p:spPr bwMode="auto">
          <a:xfrm>
            <a:off x="838200" y="1528869"/>
            <a:ext cx="1309985" cy="70296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Improve Sales Operations to consistently deliver Customer experience, and sales targets - Eric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2" name="Text Placeholder 23"/>
          <p:cNvSpPr txBox="1">
            <a:spLocks/>
          </p:cNvSpPr>
          <p:nvPr/>
        </p:nvSpPr>
        <p:spPr bwMode="auto">
          <a:xfrm>
            <a:off x="3367480" y="2167476"/>
            <a:ext cx="1103140" cy="48689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Adopt and Embed Speed of Trust - Doug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3" name="Text Placeholder 26"/>
          <p:cNvSpPr txBox="1">
            <a:spLocks/>
          </p:cNvSpPr>
          <p:nvPr/>
        </p:nvSpPr>
        <p:spPr bwMode="auto">
          <a:xfrm>
            <a:off x="921483" y="2264413"/>
            <a:ext cx="983517" cy="486891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Adopt and Embed Advanced Execution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4" name="Text Placeholder 27"/>
          <p:cNvSpPr txBox="1">
            <a:spLocks/>
          </p:cNvSpPr>
          <p:nvPr/>
        </p:nvSpPr>
        <p:spPr bwMode="auto">
          <a:xfrm>
            <a:off x="2335274" y="1539646"/>
            <a:ext cx="983517" cy="85997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Improve Recon Operations to consistently deliver production, cost and quality targets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- Ramon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 bwMode="auto">
          <a:xfrm>
            <a:off x="7010400" y="1539646"/>
            <a:ext cx="894106" cy="8171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Daily Commitments on Production from each Recon Department - Ramon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 bwMode="auto">
          <a:xfrm>
            <a:off x="4956849" y="2231829"/>
            <a:ext cx="894106" cy="666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Finalize Pricing Strategy and ensure vehicle pricing is reviewed weekly - Peter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7" name="Text Placeholder 7"/>
          <p:cNvSpPr txBox="1">
            <a:spLocks/>
          </p:cNvSpPr>
          <p:nvPr/>
        </p:nvSpPr>
        <p:spPr bwMode="auto">
          <a:xfrm>
            <a:off x="8036913" y="1329311"/>
            <a:ext cx="894106" cy="4978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Ensure Purchasing Strategy is Adhered to - Geoff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8" name="Text Placeholder 8"/>
          <p:cNvSpPr txBox="1">
            <a:spLocks/>
          </p:cNvSpPr>
          <p:nvPr/>
        </p:nvSpPr>
        <p:spPr bwMode="auto">
          <a:xfrm>
            <a:off x="5998881" y="1530129"/>
            <a:ext cx="956764" cy="7342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Continuous Training &amp; Development of CEO’s focused on best sales and CRM practice – Doug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29" name="Text Placeholder 8"/>
          <p:cNvSpPr txBox="1">
            <a:spLocks/>
          </p:cNvSpPr>
          <p:nvPr/>
        </p:nvSpPr>
        <p:spPr bwMode="auto">
          <a:xfrm>
            <a:off x="4926850" y="1546615"/>
            <a:ext cx="956765" cy="53357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Manage CEO’s to deliver 3 /4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appts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/week – Eric</a:t>
            </a:r>
          </a:p>
        </p:txBody>
      </p:sp>
      <p:sp>
        <p:nvSpPr>
          <p:cNvPr id="30" name="Text Placeholder 7"/>
          <p:cNvSpPr txBox="1">
            <a:spLocks/>
          </p:cNvSpPr>
          <p:nvPr/>
        </p:nvSpPr>
        <p:spPr bwMode="auto">
          <a:xfrm>
            <a:off x="5993593" y="2344001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Maintain 60+ day  Inventory &lt;15% - Eric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1" name="Text Placeholder 8"/>
          <p:cNvSpPr txBox="1">
            <a:spLocks/>
          </p:cNvSpPr>
          <p:nvPr/>
        </p:nvSpPr>
        <p:spPr bwMode="auto">
          <a:xfrm>
            <a:off x="6619266" y="4784552"/>
            <a:ext cx="1040926" cy="467892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Test New Marketing Messages-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 bwMode="auto">
          <a:xfrm>
            <a:off x="8043263" y="1937744"/>
            <a:ext cx="894106" cy="8018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Drive Continuous Recruitment to achieve staffing plan in  Sale/Recon/Acct -  Steve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3" name="Text Placeholder 8"/>
          <p:cNvSpPr txBox="1">
            <a:spLocks/>
          </p:cNvSpPr>
          <p:nvPr/>
        </p:nvSpPr>
        <p:spPr bwMode="auto">
          <a:xfrm>
            <a:off x="4959623" y="3192030"/>
            <a:ext cx="897841" cy="3931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Storage Lot- Geoff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 bwMode="auto">
          <a:xfrm>
            <a:off x="7012383" y="3139693"/>
            <a:ext cx="894106" cy="391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Maintain Lender Relationships- Vance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5" name="Text Placeholder 8"/>
          <p:cNvSpPr txBox="1">
            <a:spLocks/>
          </p:cNvSpPr>
          <p:nvPr/>
        </p:nvSpPr>
        <p:spPr bwMode="auto">
          <a:xfrm>
            <a:off x="5013419" y="4693598"/>
            <a:ext cx="954592" cy="467892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Secure New Floor Plan - Steve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6" name="Text Placeholder 8"/>
          <p:cNvSpPr txBox="1">
            <a:spLocks/>
          </p:cNvSpPr>
          <p:nvPr/>
        </p:nvSpPr>
        <p:spPr bwMode="auto">
          <a:xfrm>
            <a:off x="7848600" y="4860751"/>
            <a:ext cx="954592" cy="548199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Learn About Home Delivery – Eric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7" name="Text Placeholder 8"/>
          <p:cNvSpPr txBox="1">
            <a:spLocks/>
          </p:cNvSpPr>
          <p:nvPr/>
        </p:nvSpPr>
        <p:spPr bwMode="auto">
          <a:xfrm>
            <a:off x="7772400" y="3784427"/>
            <a:ext cx="1066800" cy="633924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Create Best Practices Play Book for CEOs – Doug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8" name="Text Placeholder 8"/>
          <p:cNvSpPr txBox="1">
            <a:spLocks/>
          </p:cNvSpPr>
          <p:nvPr/>
        </p:nvSpPr>
        <p:spPr bwMode="auto">
          <a:xfrm>
            <a:off x="6400800" y="4126166"/>
            <a:ext cx="954592" cy="4572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Test Activating Promoters - Brandi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 bwMode="auto">
          <a:xfrm>
            <a:off x="1023450" y="3732825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Tribe Member Development Plans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Text Placeholder 8"/>
          <p:cNvSpPr txBox="1">
            <a:spLocks/>
          </p:cNvSpPr>
          <p:nvPr/>
        </p:nvSpPr>
        <p:spPr bwMode="auto">
          <a:xfrm>
            <a:off x="3919050" y="48607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Culture Events/Delivery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 bwMode="auto">
          <a:xfrm>
            <a:off x="2878016" y="45707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Lendor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Relationships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Text Placeholder 8"/>
          <p:cNvSpPr txBox="1">
            <a:spLocks/>
          </p:cNvSpPr>
          <p:nvPr/>
        </p:nvSpPr>
        <p:spPr bwMode="auto">
          <a:xfrm>
            <a:off x="1823550" y="399309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Test Home Delivery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 Placeholder 8"/>
          <p:cNvSpPr txBox="1">
            <a:spLocks/>
          </p:cNvSpPr>
          <p:nvPr/>
        </p:nvSpPr>
        <p:spPr bwMode="auto">
          <a:xfrm>
            <a:off x="1828800" y="58661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Purchasing Old Vehicles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ext Placeholder 8"/>
          <p:cNvSpPr txBox="1">
            <a:spLocks/>
          </p:cNvSpPr>
          <p:nvPr/>
        </p:nvSpPr>
        <p:spPr bwMode="auto">
          <a:xfrm>
            <a:off x="838200" y="4947644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Consignment Model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Text Placeholder 8"/>
          <p:cNvSpPr txBox="1">
            <a:spLocks/>
          </p:cNvSpPr>
          <p:nvPr/>
        </p:nvSpPr>
        <p:spPr bwMode="auto">
          <a:xfrm>
            <a:off x="838200" y="58661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High Risk High Reward Purchases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 Placeholder 8"/>
          <p:cNvSpPr txBox="1">
            <a:spLocks/>
          </p:cNvSpPr>
          <p:nvPr/>
        </p:nvSpPr>
        <p:spPr bwMode="auto">
          <a:xfrm>
            <a:off x="909150" y="4301997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Deep Sub Prime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+1,000 ACQ Fee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 Placeholder 8"/>
          <p:cNvSpPr txBox="1">
            <a:spLocks/>
          </p:cNvSpPr>
          <p:nvPr/>
        </p:nvSpPr>
        <p:spPr bwMode="auto">
          <a:xfrm>
            <a:off x="2996113" y="4109718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</a:t>
            </a:r>
            <a:r>
              <a:rPr lang="en-US" sz="900" dirty="0" err="1" smtClean="0">
                <a:solidFill>
                  <a:prstClr val="black"/>
                </a:solidFill>
                <a:latin typeface="Arial"/>
              </a:rPr>
              <a:t>Corp.Training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Initiatives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Text Placeholder 8"/>
          <p:cNvSpPr txBox="1">
            <a:spLocks/>
          </p:cNvSpPr>
          <p:nvPr/>
        </p:nvSpPr>
        <p:spPr bwMode="auto">
          <a:xfrm>
            <a:off x="2802120" y="5399426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Own Bank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 Placeholder 8"/>
          <p:cNvSpPr txBox="1">
            <a:spLocks/>
          </p:cNvSpPr>
          <p:nvPr/>
        </p:nvSpPr>
        <p:spPr bwMode="auto">
          <a:xfrm>
            <a:off x="1905000" y="4947644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Traditional Advertising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Text Placeholder 8"/>
          <p:cNvSpPr txBox="1">
            <a:spLocks/>
          </p:cNvSpPr>
          <p:nvPr/>
        </p:nvSpPr>
        <p:spPr bwMode="auto">
          <a:xfrm>
            <a:off x="838200" y="5408950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2</a:t>
            </a:r>
            <a:r>
              <a:rPr lang="en-US" sz="900" baseline="30000" dirty="0" smtClean="0">
                <a:solidFill>
                  <a:prstClr val="black"/>
                </a:solidFill>
                <a:latin typeface="Arial"/>
              </a:rPr>
              <a:t>nd</a:t>
            </a:r>
            <a:r>
              <a:rPr lang="en-US" sz="900" dirty="0" smtClean="0">
                <a:solidFill>
                  <a:prstClr val="black"/>
                </a:solidFill>
                <a:latin typeface="Arial"/>
              </a:rPr>
              <a:t> Location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 bwMode="auto">
          <a:xfrm>
            <a:off x="1894500" y="5370851"/>
            <a:ext cx="881550" cy="3768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New Car Franchises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Text Placeholder 8"/>
          <p:cNvSpPr txBox="1">
            <a:spLocks/>
          </p:cNvSpPr>
          <p:nvPr/>
        </p:nvSpPr>
        <p:spPr bwMode="auto">
          <a:xfrm>
            <a:off x="4929023" y="3795119"/>
            <a:ext cx="954592" cy="457200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Pilot Self </a:t>
            </a:r>
            <a:r>
              <a:rPr kumimoji="0" lang="en-US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Desking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 - Geoff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itchFamily="-112" charset="-128"/>
            </a:endParaRPr>
          </a:p>
        </p:txBody>
      </p:sp>
      <p:sp>
        <p:nvSpPr>
          <p:cNvPr id="53" name="Text Placeholder 8"/>
          <p:cNvSpPr txBox="1">
            <a:spLocks/>
          </p:cNvSpPr>
          <p:nvPr/>
        </p:nvSpPr>
        <p:spPr bwMode="auto">
          <a:xfrm>
            <a:off x="3877663" y="3795119"/>
            <a:ext cx="805654" cy="3145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1pPr>
            <a:lvl2pPr marL="2286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457200" indent="0" algn="l" defTabSz="457200" rtl="0" eaLnBrk="1" fontAlgn="base" hangingPunct="1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6858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914400" indent="0" algn="l" defTabSz="457200" rtl="0" eaLnBrk="1" fontAlgn="base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Expand location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43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Learnings from Q1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Identify &amp; Prioritize the Most Important Actions for the Quarter</a:t>
            </a:r>
          </a:p>
          <a:p>
            <a:r>
              <a:rPr lang="en-US" dirty="0" smtClean="0"/>
              <a:t>Remove the Noise/Obstacles to Focus on Deliverables</a:t>
            </a:r>
          </a:p>
          <a:p>
            <a:pPr lvl="1"/>
            <a:r>
              <a:rPr lang="en-US" dirty="0" smtClean="0"/>
              <a:t>Keep it Simple</a:t>
            </a:r>
          </a:p>
          <a:p>
            <a:pPr lvl="1"/>
            <a:r>
              <a:rPr lang="en-US" dirty="0" smtClean="0"/>
              <a:t>Say </a:t>
            </a:r>
            <a:r>
              <a:rPr lang="en-US" b="1" dirty="0" smtClean="0"/>
              <a:t>No</a:t>
            </a:r>
            <a:r>
              <a:rPr lang="en-US" dirty="0" smtClean="0"/>
              <a:t> more than Yes</a:t>
            </a:r>
            <a:endParaRPr lang="en-US" dirty="0"/>
          </a:p>
          <a:p>
            <a:r>
              <a:rPr lang="en-US" dirty="0" smtClean="0"/>
              <a:t>Create Space to Plan</a:t>
            </a:r>
          </a:p>
          <a:p>
            <a:pPr lvl="1"/>
            <a:r>
              <a:rPr lang="en-US" dirty="0" smtClean="0"/>
              <a:t>Time Blocks</a:t>
            </a:r>
          </a:p>
          <a:p>
            <a:pPr lvl="1"/>
            <a:r>
              <a:rPr lang="en-US" dirty="0" smtClean="0"/>
              <a:t>Slow Down to Think</a:t>
            </a:r>
          </a:p>
          <a:p>
            <a:r>
              <a:rPr lang="en-US" dirty="0" smtClean="0"/>
              <a:t>Gamefilm on a Consistent Basis</a:t>
            </a:r>
          </a:p>
          <a:p>
            <a:r>
              <a:rPr lang="en-US" dirty="0" smtClean="0"/>
              <a:t>Improve the Communication with Structural Meeting Discipline and Dynamic Agendas</a:t>
            </a:r>
          </a:p>
          <a:p>
            <a:r>
              <a:rPr lang="en-US" dirty="0" smtClean="0"/>
              <a:t>driversselect First Orientation</a:t>
            </a:r>
          </a:p>
          <a:p>
            <a:r>
              <a:rPr lang="en-US" dirty="0" smtClean="0"/>
              <a:t>Deeper Operational Model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1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Lot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 we want to continue to introduce more development practices on an on going basis?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7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Sales &amp; Development Q2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87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>
                <a:solidFill>
                  <a:srgbClr val="FD512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drivers</a:t>
            </a:r>
            <a:r>
              <a:rPr lang="en-US" altLang="en-US" b="1" dirty="0" err="1" smtClean="0">
                <a:solidFill>
                  <a:srgbClr val="FD5123"/>
                </a:solidFill>
                <a:latin typeface="Century Gothic" panose="020B0502020202020204" pitchFamily="34" charset="0"/>
                <a:ea typeface="ＭＳ Ｐゴシック" pitchFamily="34" charset="-128"/>
              </a:rPr>
              <a:t>select</a:t>
            </a:r>
            <a:r>
              <a:rPr lang="en-US" altLang="en-US" dirty="0" smtClean="0">
                <a:latin typeface="Century Gothic" panose="020B0502020202020204" pitchFamily="34" charset="0"/>
                <a:ea typeface="ＭＳ Ｐゴシック" pitchFamily="34" charset="-128"/>
              </a:rPr>
              <a:t> Sales &amp; Development Q2 2015 2x2</a:t>
            </a:r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95600" y="2810356"/>
            <a:ext cx="1951567" cy="845100"/>
          </a:xfrm>
          <a:ln>
            <a:solidFill>
              <a:schemeClr val="tx1"/>
            </a:solidFill>
            <a:prstDash val="dash"/>
          </a:ln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n-US" altLang="en-US" sz="1400" b="1" dirty="0" smtClean="0">
                <a:latin typeface="Century Gothic" pitchFamily="34" charset="0"/>
                <a:ea typeface="ＭＳ Ｐゴシック" pitchFamily="34" charset="-128"/>
              </a:rPr>
              <a:t>Build Sales Operations Plan (POD LEADER) to deliver customer experience &amp; Sales targets (Doug*/Geoff) </a:t>
            </a:r>
          </a:p>
          <a:p>
            <a:pPr algn="ctr"/>
            <a:r>
              <a:rPr lang="en-US" altLang="en-US" sz="1400" b="1" i="1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</a:rPr>
              <a:t>Delay</a:t>
            </a:r>
            <a:r>
              <a:rPr lang="en-US" altLang="en-US" sz="1400" b="1" i="1" dirty="0" smtClean="0">
                <a:latin typeface="Century Gothic" pitchFamily="34" charset="0"/>
                <a:ea typeface="ＭＳ Ｐゴシック" pitchFamily="34" charset="-128"/>
              </a:rPr>
              <a:t> </a:t>
            </a:r>
            <a:r>
              <a:rPr lang="en-US" altLang="en-US" sz="1400" b="1" i="1" dirty="0" smtClean="0">
                <a:solidFill>
                  <a:srgbClr val="FF0000"/>
                </a:solidFill>
                <a:latin typeface="Century Gothic" pitchFamily="34" charset="0"/>
                <a:ea typeface="ＭＳ Ｐゴシック" pitchFamily="34" charset="-128"/>
              </a:rPr>
              <a:t>Implementation Until Q3</a:t>
            </a:r>
            <a:endParaRPr lang="en-US" altLang="en-US" sz="14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94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00" y="2895600"/>
            <a:ext cx="1752600" cy="609600"/>
          </a:xfrm>
        </p:spPr>
        <p:txBody>
          <a:bodyPr anchor="ctr">
            <a:normAutofit fontScale="85000" lnSpcReduction="10000"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Continuous CEO recruiting add 1-2 CEO’S monthly. (Eric*)</a:t>
            </a:r>
          </a:p>
        </p:txBody>
      </p:sp>
      <p:sp>
        <p:nvSpPr>
          <p:cNvPr id="1946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544733" y="5123797"/>
            <a:ext cx="2438400" cy="1169551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Define Plan on how to achieve Completion of 90% of the Process before Customer &amp; CEO Interact in Person (Eric*/Doug/Vance)</a:t>
            </a:r>
          </a:p>
        </p:txBody>
      </p:sp>
      <p:sp>
        <p:nvSpPr>
          <p:cNvPr id="1946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010400" y="1797050"/>
            <a:ext cx="1752600" cy="549275"/>
          </a:xfrm>
        </p:spPr>
        <p:txBody>
          <a:bodyPr anchor="ctr"/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9467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3178634" y="4149090"/>
            <a:ext cx="1828800" cy="10668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altLang="en-US" sz="1400" b="1" dirty="0" smtClean="0">
                <a:ea typeface="ＭＳ Ｐゴシック" pitchFamily="34" charset="-128"/>
              </a:rPr>
              <a:t>Dealer Rater CEO rating/referral program. (Eric/Doug)</a:t>
            </a:r>
          </a:p>
        </p:txBody>
      </p:sp>
      <p:sp>
        <p:nvSpPr>
          <p:cNvPr id="19468" name="Text Placeholder 7"/>
          <p:cNvSpPr>
            <a:spLocks/>
          </p:cNvSpPr>
          <p:nvPr/>
        </p:nvSpPr>
        <p:spPr bwMode="auto">
          <a:xfrm>
            <a:off x="4953000" y="2895600"/>
            <a:ext cx="2001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fontAlgn="auto" hangingPunct="1">
              <a:buFont typeface="Arial" charset="0"/>
              <a:buNone/>
            </a:pPr>
            <a:endParaRPr lang="en-US" altLang="en-US" sz="14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9469" name="Text Placeholder 7"/>
          <p:cNvSpPr>
            <a:spLocks/>
          </p:cNvSpPr>
          <p:nvPr/>
        </p:nvSpPr>
        <p:spPr bwMode="auto">
          <a:xfrm>
            <a:off x="2819400" y="1661776"/>
            <a:ext cx="200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914400" eaLnBrk="1" fontAlgn="auto" hangingPunct="1">
              <a:buFont typeface="Arial" charset="0"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+mn-lt"/>
                <a:cs typeface="+mn-cs"/>
              </a:rPr>
              <a:t>Implement consistent management to  5 core behaviors throughout sales team</a:t>
            </a:r>
          </a:p>
          <a:p>
            <a:pPr algn="ctr" defTabSz="914400" eaLnBrk="1" fontAlgn="auto" hangingPunct="1">
              <a:buFont typeface="Arial" charset="0"/>
              <a:buNone/>
            </a:pPr>
            <a:r>
              <a:rPr lang="en-US" altLang="en-US" sz="1200" b="1" dirty="0" smtClean="0">
                <a:solidFill>
                  <a:prstClr val="black"/>
                </a:solidFill>
                <a:latin typeface="+mn-lt"/>
                <a:cs typeface="+mn-cs"/>
              </a:rPr>
              <a:t>(Eric*/Doug/Sales Leaders)</a:t>
            </a:r>
            <a:endParaRPr lang="en-US" altLang="en-US" sz="1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9597" y="1676399"/>
            <a:ext cx="19135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Drive Sales Engagement through Structural Meetings (Eric*)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1301" y="4096109"/>
            <a:ext cx="21491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Standardization of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Follow-up process </a:t>
            </a:r>
            <a:r>
              <a:rPr lang="en-US" sz="14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(Eric*/Doug)</a:t>
            </a:r>
            <a:endParaRPr lang="en-US" sz="1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3670" y="5087034"/>
            <a:ext cx="13676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Maximize use of CRM. (Eric)</a:t>
            </a:r>
            <a:endParaRPr lang="en-US" sz="14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00395DRIVERSSE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1975" cy="609600"/>
          </a:xfrm>
          <a:prstGeom prst="rect">
            <a:avLst/>
          </a:prstGeom>
        </p:spPr>
      </p:pic>
      <p:pic>
        <p:nvPicPr>
          <p:cNvPr id="18" name="Picture 17" descr="00395DRIVERSSEL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2025" y="0"/>
            <a:ext cx="561975" cy="609600"/>
          </a:xfrm>
          <a:prstGeom prst="rect">
            <a:avLst/>
          </a:prstGeom>
        </p:spPr>
      </p:pic>
      <p:sp>
        <p:nvSpPr>
          <p:cNvPr id="1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22867" y="2454256"/>
            <a:ext cx="1752600" cy="548640"/>
          </a:xfrm>
        </p:spPr>
        <p:txBody>
          <a:bodyPr/>
          <a:lstStyle/>
          <a:p>
            <a:r>
              <a:rPr lang="en-US" b="1" dirty="0" smtClean="0"/>
              <a:t>New Hire </a:t>
            </a:r>
            <a:r>
              <a:rPr lang="en-US" b="1" dirty="0" err="1" smtClean="0"/>
              <a:t>OnBoarding</a:t>
            </a:r>
            <a:r>
              <a:rPr lang="en-US" b="1" dirty="0" smtClean="0"/>
              <a:t> </a:t>
            </a:r>
            <a:r>
              <a:rPr lang="en-US" b="1" dirty="0" err="1" smtClean="0"/>
              <a:t>ReBuild</a:t>
            </a:r>
            <a:r>
              <a:rPr lang="en-US" b="1" dirty="0" smtClean="0"/>
              <a:t> - Doug</a:t>
            </a:r>
            <a:endParaRPr lang="en-US" b="1" dirty="0"/>
          </a:p>
          <a:p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119048" y="1447800"/>
            <a:ext cx="1752600" cy="729701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 smtClean="0"/>
              <a:t>Weekly Gamefilm NPS with CEO’s Doug</a:t>
            </a:r>
            <a:endParaRPr lang="en-US" b="1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7173505" y="2982492"/>
            <a:ext cx="1752600" cy="548640"/>
          </a:xfrm>
        </p:spPr>
        <p:txBody>
          <a:bodyPr/>
          <a:lstStyle/>
          <a:p>
            <a:r>
              <a:rPr lang="en-US" b="1" dirty="0"/>
              <a:t>Speed of Trust-Doug</a:t>
            </a:r>
          </a:p>
          <a:p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959600" y="4133850"/>
            <a:ext cx="1752600" cy="548640"/>
          </a:xfrm>
        </p:spPr>
        <p:txBody>
          <a:bodyPr/>
          <a:lstStyle/>
          <a:p>
            <a:r>
              <a:rPr lang="en-US" b="1" dirty="0" smtClean="0"/>
              <a:t>Personal Development </a:t>
            </a:r>
            <a:r>
              <a:rPr lang="en-US" b="1" dirty="0"/>
              <a:t> </a:t>
            </a:r>
            <a:r>
              <a:rPr lang="en-US" b="1" dirty="0" smtClean="0"/>
              <a:t>CRM Training-Doug</a:t>
            </a:r>
            <a:endParaRPr lang="en-US" b="1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1943100" y="4144768"/>
            <a:ext cx="1752600" cy="548640"/>
          </a:xfrm>
        </p:spPr>
        <p:txBody>
          <a:bodyPr/>
          <a:lstStyle/>
          <a:p>
            <a:r>
              <a:rPr lang="en-US" b="1" dirty="0" smtClean="0"/>
              <a:t>Mentor Training Program-Doug</a:t>
            </a:r>
            <a:endParaRPr lang="en-US" b="1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2819400" y="5747583"/>
            <a:ext cx="1752600" cy="548640"/>
          </a:xfrm>
        </p:spPr>
        <p:txBody>
          <a:bodyPr/>
          <a:lstStyle/>
          <a:p>
            <a:r>
              <a:rPr lang="en-US" b="1" dirty="0" smtClean="0"/>
              <a:t>Establish a culture of Daily Gamefilming-Doug</a:t>
            </a:r>
            <a:endParaRPr lang="en-US" b="1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89000" y="1604812"/>
            <a:ext cx="1752600" cy="548640"/>
          </a:xfrm>
        </p:spPr>
        <p:txBody>
          <a:bodyPr/>
          <a:lstStyle/>
          <a:p>
            <a:r>
              <a:rPr lang="en-US" b="1" dirty="0" smtClean="0"/>
              <a:t>9 CEO Supplemental Training to Fill Sales Gap – Vance/Mike/Josh/Doug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prstClr val="black"/>
                </a:solidFill>
              </a:rPr>
              <a:t>Implement </a:t>
            </a:r>
            <a:r>
              <a:rPr lang="en-US" altLang="en-US" sz="2400" dirty="0" smtClean="0">
                <a:solidFill>
                  <a:prstClr val="black"/>
                </a:solidFill>
              </a:rPr>
              <a:t>Consistent Management </a:t>
            </a:r>
            <a:r>
              <a:rPr lang="en-US" altLang="en-US" sz="2400" dirty="0">
                <a:solidFill>
                  <a:prstClr val="black"/>
                </a:solidFill>
              </a:rPr>
              <a:t>to  5 </a:t>
            </a:r>
            <a:r>
              <a:rPr lang="en-US" altLang="en-US" sz="2400" dirty="0" smtClean="0">
                <a:solidFill>
                  <a:prstClr val="black"/>
                </a:solidFill>
              </a:rPr>
              <a:t>Core Behaviors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Create time for 1:1 conversations</a:t>
            </a:r>
          </a:p>
          <a:p>
            <a:pPr lvl="1"/>
            <a:r>
              <a:rPr lang="en-US" dirty="0" smtClean="0"/>
              <a:t>15 Min Per CEO per Bi-Weekly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Eric, Doug, Sales Leaders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 err="1" smtClean="0"/>
              <a:t>scoresheet</a:t>
            </a:r>
            <a:r>
              <a:rPr lang="en-US" dirty="0" smtClean="0"/>
              <a:t> feedback in 1:1 on 5 Key Behaviors</a:t>
            </a:r>
          </a:p>
          <a:p>
            <a:pPr lvl="1"/>
            <a:r>
              <a:rPr lang="en-US" dirty="0" smtClean="0"/>
              <a:t>Dynamic Agenda to Track Key Activities for Follow up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Eric, Doug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Have a Sales Leader in every 1:1 to Observe &amp; Learn Process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Eric, Doug, Sales Leaders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Share wins with Team in Sales Structural Meeting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51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latin typeface="Century Gothic" pitchFamily="34" charset="0"/>
                <a:ea typeface="ＭＳ Ｐゴシック" pitchFamily="34" charset="-128"/>
              </a:rPr>
              <a:t>Build Sales Operations </a:t>
            </a:r>
            <a:r>
              <a:rPr lang="en-US" altLang="en-US" sz="2400" dirty="0" smtClean="0">
                <a:latin typeface="Century Gothic" pitchFamily="34" charset="0"/>
                <a:ea typeface="ＭＳ Ｐゴシック" pitchFamily="34" charset="-128"/>
              </a:rPr>
              <a:t>Plan (POD Leader)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Agree on Q2 Structural Meetings to Develop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Achieve </a:t>
            </a:r>
            <a:r>
              <a:rPr lang="en-US" altLang="en-US" sz="2400" dirty="0">
                <a:ea typeface="ＭＳ Ｐゴシック" pitchFamily="34" charset="-128"/>
              </a:rPr>
              <a:t>Completion of 90% of the </a:t>
            </a:r>
            <a:r>
              <a:rPr lang="en-US" altLang="en-US" sz="2400" dirty="0" smtClean="0">
                <a:ea typeface="ＭＳ Ｐゴシック" pitchFamily="34" charset="-128"/>
              </a:rPr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Schedule 3 Monthly Structural Meetings to Define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4/1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Eric, Vance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tagen Master Layouts">
  <a:themeElements>
    <a:clrScheme name="Stagen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70858B"/>
      </a:accent1>
      <a:accent2>
        <a:srgbClr val="C3D1D3"/>
      </a:accent2>
      <a:accent3>
        <a:srgbClr val="508D9E"/>
      </a:accent3>
      <a:accent4>
        <a:srgbClr val="5EA7C3"/>
      </a:accent4>
      <a:accent5>
        <a:srgbClr val="D8D8D8"/>
      </a:accent5>
      <a:accent6>
        <a:srgbClr val="9E2B1E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1648</Words>
  <Application>Microsoft Office PowerPoint</Application>
  <PresentationFormat>On-screen Show (4:3)</PresentationFormat>
  <Paragraphs>275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Stagen 2012</vt:lpstr>
      <vt:lpstr>1_Stagen Master Layouts</vt:lpstr>
      <vt:lpstr>2_Stagen Master Layouts</vt:lpstr>
      <vt:lpstr>3_Stagen Master Layouts</vt:lpstr>
      <vt:lpstr>4_Stagen Master Layouts</vt:lpstr>
      <vt:lpstr>Stagen Master Layouts</vt:lpstr>
      <vt:lpstr>5_Stagen Master Layouts</vt:lpstr>
      <vt:lpstr>PowerPoint Presentation</vt:lpstr>
      <vt:lpstr>driversselect 2015 2x2</vt:lpstr>
      <vt:lpstr>Key Learnings from Q1</vt:lpstr>
      <vt:lpstr>Parking Lot</vt:lpstr>
      <vt:lpstr>PowerPoint Presentation</vt:lpstr>
      <vt:lpstr>driversselect Sales &amp; Development Q2 2015 2x2</vt:lpstr>
      <vt:lpstr>Implement Consistent Management to  5 Core Behaviors</vt:lpstr>
      <vt:lpstr>Build Sales Operations Plan (POD Leader)</vt:lpstr>
      <vt:lpstr>Achieve Completion of 90% of the Process</vt:lpstr>
      <vt:lpstr>New Hire OnBoarding Re-Build</vt:lpstr>
      <vt:lpstr>CEO Supplemental Training to Fill Sales Gap</vt:lpstr>
      <vt:lpstr>PowerPoint Presentation</vt:lpstr>
      <vt:lpstr>driversselect Recon Q2 2x2</vt:lpstr>
      <vt:lpstr>PowerPoint Presentation</vt:lpstr>
      <vt:lpstr>2x2 Template</vt:lpstr>
      <vt:lpstr>PowerPoint Presentation</vt:lpstr>
      <vt:lpstr>2x2 Marketing Matrix – Q2 2015 v1</vt:lpstr>
      <vt:lpstr>Marketing Q2 Adjustments</vt:lpstr>
      <vt:lpstr>Marketing Q2 Adjustments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2015-03-26T14:01:50Z</dcterms:modified>
</cp:coreProperties>
</file>