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967" r:id="rId1"/>
    <p:sldMasterId id="2147483969" r:id="rId2"/>
  </p:sldMasterIdLst>
  <p:notesMasterIdLst>
    <p:notesMasterId r:id="rId5"/>
  </p:notesMasterIdLst>
  <p:handoutMasterIdLst>
    <p:handoutMasterId r:id="rId6"/>
  </p:handoutMasterIdLst>
  <p:sldIdLst>
    <p:sldId id="308" r:id="rId3"/>
    <p:sldId id="309" r:id="rId4"/>
  </p:sldIdLst>
  <p:sldSz cx="9144000" cy="6858000" type="screen4x3"/>
  <p:notesSz cx="6858000" cy="931386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36">
          <p15:clr>
            <a:srgbClr val="A4A3A4"/>
          </p15:clr>
        </p15:guide>
        <p15:guide id="2" orient="horz" pos="4128">
          <p15:clr>
            <a:srgbClr val="A4A3A4"/>
          </p15:clr>
        </p15:guide>
        <p15:guide id="3" orient="horz" pos="432">
          <p15:clr>
            <a:srgbClr val="A4A3A4"/>
          </p15:clr>
        </p15:guide>
        <p15:guide id="4" orient="horz" pos="528">
          <p15:clr>
            <a:srgbClr val="A4A3A4"/>
          </p15:clr>
        </p15:guide>
        <p15:guide id="5" pos="432">
          <p15:clr>
            <a:srgbClr val="A4A3A4"/>
          </p15:clr>
        </p15:guide>
        <p15:guide id="6" pos="5664">
          <p15:clr>
            <a:srgbClr val="A4A3A4"/>
          </p15:clr>
        </p15:guide>
        <p15:guide id="7" pos="2304">
          <p15:clr>
            <a:srgbClr val="A4A3A4"/>
          </p15:clr>
        </p15:guide>
        <p15:guide id="8" pos="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82CC"/>
    <a:srgbClr val="FD5123"/>
    <a:srgbClr val="9E2B1E"/>
    <a:srgbClr val="E19100"/>
    <a:srgbClr val="465A8C"/>
    <a:srgbClr val="730B0B"/>
    <a:srgbClr val="EAD300"/>
    <a:srgbClr val="708B77"/>
    <a:srgbClr val="6C7C10"/>
    <a:srgbClr val="3756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75544" autoAdjust="0"/>
  </p:normalViewPr>
  <p:slideViewPr>
    <p:cSldViewPr snapToObjects="1" showGuides="1">
      <p:cViewPr>
        <p:scale>
          <a:sx n="66" d="100"/>
          <a:sy n="66" d="100"/>
        </p:scale>
        <p:origin x="-2148" y="-156"/>
      </p:cViewPr>
      <p:guideLst>
        <p:guide orient="horz" pos="336"/>
        <p:guide orient="horz" pos="4128"/>
        <p:guide orient="horz" pos="432"/>
        <p:guide orient="horz" pos="528"/>
        <p:guide pos="432"/>
        <p:guide pos="5664"/>
        <p:guide pos="2304"/>
        <p:guide pos="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582"/>
    </p:cViewPr>
  </p:sorterViewPr>
  <p:notesViewPr>
    <p:cSldViewPr snapToObjects="1" showGuides="1">
      <p:cViewPr varScale="1">
        <p:scale>
          <a:sx n="64" d="100"/>
          <a:sy n="64" d="100"/>
        </p:scale>
        <p:origin x="-3067" y="-67"/>
      </p:cViewPr>
      <p:guideLst>
        <p:guide orient="horz" pos="293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115" cy="466015"/>
          </a:xfrm>
          <a:prstGeom prst="rect">
            <a:avLst/>
          </a:prstGeom>
        </p:spPr>
        <p:txBody>
          <a:bodyPr vert="horz" lIns="91527" tIns="45764" rIns="91527" bIns="45764" rtlCol="0"/>
          <a:lstStyle>
            <a:lvl1pPr algn="l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318" y="1"/>
            <a:ext cx="2972115" cy="466015"/>
          </a:xfrm>
          <a:prstGeom prst="rect">
            <a:avLst/>
          </a:prstGeom>
        </p:spPr>
        <p:txBody>
          <a:bodyPr vert="horz" lIns="91527" tIns="45764" rIns="91527" bIns="45764" rtlCol="0"/>
          <a:lstStyle>
            <a:lvl1pPr algn="r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72FCB86B-AEB0-4140-ABD9-6BF3A67B9A03}" type="datetimeFigureOut">
              <a:rPr lang="en-US"/>
              <a:pPr>
                <a:defRPr/>
              </a:pPr>
              <a:t>3/24/2015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249"/>
            <a:ext cx="2972115" cy="466015"/>
          </a:xfrm>
          <a:prstGeom prst="rect">
            <a:avLst/>
          </a:prstGeom>
        </p:spPr>
        <p:txBody>
          <a:bodyPr vert="horz" lIns="91527" tIns="45764" rIns="91527" bIns="45764" rtlCol="0" anchor="b"/>
          <a:lstStyle>
            <a:lvl1pPr algn="l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318" y="8846249"/>
            <a:ext cx="2972115" cy="466015"/>
          </a:xfrm>
          <a:prstGeom prst="rect">
            <a:avLst/>
          </a:prstGeom>
        </p:spPr>
        <p:txBody>
          <a:bodyPr vert="horz" lIns="91527" tIns="45764" rIns="91527" bIns="45764" rtlCol="0" anchor="b"/>
          <a:lstStyle>
            <a:lvl1pPr algn="r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DF17D94A-B379-4DAD-BE5D-AC88D304CF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180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115" cy="466015"/>
          </a:xfrm>
          <a:prstGeom prst="rect">
            <a:avLst/>
          </a:prstGeom>
        </p:spPr>
        <p:txBody>
          <a:bodyPr vert="horz" lIns="92469" tIns="46235" rIns="92469" bIns="46235" rtlCol="0"/>
          <a:lstStyle>
            <a:lvl1pPr algn="l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318" y="1"/>
            <a:ext cx="2972115" cy="466015"/>
          </a:xfrm>
          <a:prstGeom prst="rect">
            <a:avLst/>
          </a:prstGeom>
        </p:spPr>
        <p:txBody>
          <a:bodyPr vert="horz" lIns="92469" tIns="46235" rIns="92469" bIns="46235" rtlCol="0"/>
          <a:lstStyle>
            <a:lvl1pPr algn="r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76BDC747-0E35-4AB3-943F-70553F314B0C}" type="datetimeFigureOut">
              <a:rPr lang="en-US"/>
              <a:pPr>
                <a:defRPr/>
              </a:pPr>
              <a:t>3/24/2015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0138" y="696913"/>
            <a:ext cx="4657725" cy="34940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69" tIns="46235" rIns="92469" bIns="4623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116" y="4424727"/>
            <a:ext cx="5485772" cy="4190917"/>
          </a:xfrm>
          <a:prstGeom prst="rect">
            <a:avLst/>
          </a:prstGeom>
        </p:spPr>
        <p:txBody>
          <a:bodyPr vert="horz" lIns="92469" tIns="46235" rIns="92469" bIns="46235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249"/>
            <a:ext cx="2972115" cy="466015"/>
          </a:xfrm>
          <a:prstGeom prst="rect">
            <a:avLst/>
          </a:prstGeom>
        </p:spPr>
        <p:txBody>
          <a:bodyPr vert="horz" lIns="92469" tIns="46235" rIns="92469" bIns="46235" rtlCol="0" anchor="b"/>
          <a:lstStyle>
            <a:lvl1pPr algn="l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318" y="8846249"/>
            <a:ext cx="2972115" cy="466015"/>
          </a:xfrm>
          <a:prstGeom prst="rect">
            <a:avLst/>
          </a:prstGeom>
        </p:spPr>
        <p:txBody>
          <a:bodyPr vert="horz" lIns="92469" tIns="46235" rIns="92469" bIns="46235" rtlCol="0" anchor="b"/>
          <a:lstStyle>
            <a:lvl1pPr algn="r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7E434D44-D6CD-44A9-AD79-7624AFD64F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2039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5312">
              <a:defRPr/>
            </a:pPr>
            <a:endParaRPr lang="en-US" baseline="0" dirty="0" smtClean="0"/>
          </a:p>
          <a:p>
            <a:pPr defTabSz="915312"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434D44-D6CD-44A9-AD79-7624AFD64FE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579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434D44-D6CD-44A9-AD79-7624AFD64FE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941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5224462" y="4851357"/>
            <a:ext cx="3657600" cy="299972"/>
          </a:xfrm>
          <a:prstGeom prst="rect">
            <a:avLst/>
          </a:prstGeom>
        </p:spPr>
        <p:txBody>
          <a:bodyPr lIns="0" tIns="91440" rIns="0" bIns="91440" anchor="ctr" anchorCtr="0">
            <a:noAutofit/>
          </a:bodyPr>
          <a:lstStyle>
            <a:lvl1pPr marL="0" indent="0">
              <a:buNone/>
              <a:defRPr sz="18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Event or presentation name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24462" y="5199927"/>
            <a:ext cx="3657600" cy="199981"/>
          </a:xfrm>
          <a:prstGeom prst="rect">
            <a:avLst/>
          </a:prstGeom>
        </p:spPr>
        <p:txBody>
          <a:bodyPr lIns="0" tIns="91440" rIns="0" bIns="91440" anchor="ctr" anchorCtr="0">
            <a:noAutofit/>
          </a:bodyPr>
          <a:lstStyle>
            <a:lvl1pPr marL="0" indent="0">
              <a:buNone/>
              <a:defRPr sz="14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Client name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224462" y="5448505"/>
            <a:ext cx="3657600" cy="199981"/>
          </a:xfrm>
          <a:prstGeom prst="rect">
            <a:avLst/>
          </a:prstGeom>
        </p:spPr>
        <p:txBody>
          <a:bodyPr lIns="0" tIns="91440" rIns="0" bIns="91440" anchor="ctr" anchorCtr="0">
            <a:noAutofit/>
          </a:bodyPr>
          <a:lstStyle>
            <a:lvl1pPr marL="0" indent="0">
              <a:buNone/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Event or 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2883950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61402" y="1379538"/>
            <a:ext cx="4206240" cy="5131794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800"/>
            </a:lvl2pPr>
            <a:lvl3pPr>
              <a:spcBef>
                <a:spcPts val="400"/>
              </a:spcBef>
              <a:spcAft>
                <a:spcPts val="400"/>
              </a:spcAft>
              <a:defRPr sz="1600"/>
            </a:lvl3pPr>
            <a:lvl4pPr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 sz="1600"/>
            </a:lvl4pPr>
            <a:lvl5pPr>
              <a:spcBef>
                <a:spcPts val="400"/>
              </a:spcBef>
              <a:spcAft>
                <a:spcPts val="400"/>
              </a:spcAft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752453" y="1379538"/>
            <a:ext cx="4206240" cy="5131794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800"/>
            </a:lvl2pPr>
            <a:lvl3pPr>
              <a:spcBef>
                <a:spcPts val="400"/>
              </a:spcBef>
              <a:spcAft>
                <a:spcPts val="400"/>
              </a:spcAft>
              <a:defRPr sz="1600"/>
            </a:lvl3pPr>
            <a:lvl4pPr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 sz="1600"/>
            </a:lvl4pPr>
            <a:lvl5pPr>
              <a:spcBef>
                <a:spcPts val="400"/>
              </a:spcBef>
              <a:spcAft>
                <a:spcPts val="400"/>
              </a:spcAft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05411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23" hasCustomPrompt="1"/>
          </p:nvPr>
        </p:nvSpPr>
        <p:spPr>
          <a:xfrm>
            <a:off x="171450" y="1392238"/>
            <a:ext cx="429768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4714558" y="1392238"/>
            <a:ext cx="429768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71450" y="2057400"/>
            <a:ext cx="429768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600"/>
            </a:lvl2pPr>
            <a:lvl3pPr>
              <a:spcBef>
                <a:spcPts val="400"/>
              </a:spcBef>
              <a:spcAft>
                <a:spcPts val="400"/>
              </a:spcAft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4705634" y="2057400"/>
            <a:ext cx="429768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600"/>
            </a:lvl2pPr>
            <a:lvl3pPr>
              <a:spcBef>
                <a:spcPts val="400"/>
              </a:spcBef>
              <a:spcAft>
                <a:spcPts val="400"/>
              </a:spcAft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1517008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9473" y="1403350"/>
            <a:ext cx="2834640" cy="5181600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168536" y="1403350"/>
            <a:ext cx="2834640" cy="5181600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77598" y="1403350"/>
            <a:ext cx="2834640" cy="5181600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10642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62572" y="1403350"/>
            <a:ext cx="283464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62572" y="2057400"/>
            <a:ext cx="283464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26"/>
          <p:cNvSpPr>
            <a:spLocks noGrp="1"/>
          </p:cNvSpPr>
          <p:nvPr>
            <p:ph type="body" sz="quarter" idx="26" hasCustomPrompt="1"/>
          </p:nvPr>
        </p:nvSpPr>
        <p:spPr>
          <a:xfrm>
            <a:off x="3166410" y="1407100"/>
            <a:ext cx="283464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166410" y="2057400"/>
            <a:ext cx="283464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6170247" y="1407100"/>
            <a:ext cx="283464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170247" y="2057400"/>
            <a:ext cx="283464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418387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401887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32324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862762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703259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71450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2401887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401887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4632324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32324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0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6862762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862762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328834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371599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323455" y="1371600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35453" y="1371601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747452" y="1371600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959451" y="1371600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16332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71450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979905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1959451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959451" y="1979906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3747452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747452" y="1979906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5535453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35453" y="1979907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Text Placeholder 26"/>
          <p:cNvSpPr>
            <a:spLocks noGrp="1"/>
          </p:cNvSpPr>
          <p:nvPr>
            <p:ph type="body" sz="quarter" idx="31" hasCustomPrompt="1"/>
          </p:nvPr>
        </p:nvSpPr>
        <p:spPr>
          <a:xfrm>
            <a:off x="7323455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323455" y="1979906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4114109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171450" y="1403351"/>
            <a:ext cx="8797925" cy="5181600"/>
          </a:xfrm>
        </p:spPr>
        <p:txBody>
          <a:bodyPr lIns="0" tIns="0" rIns="0" bIns="0"/>
          <a:lstStyle>
            <a:lvl1pPr>
              <a:spcBef>
                <a:spcPts val="400"/>
              </a:spcBef>
              <a:spcAft>
                <a:spcPts val="400"/>
              </a:spcAft>
              <a:defRPr sz="1800"/>
            </a:lvl1pPr>
            <a:lvl2pPr>
              <a:spcBef>
                <a:spcPts val="400"/>
              </a:spcBef>
              <a:spcAft>
                <a:spcPts val="400"/>
              </a:spcAft>
              <a:defRPr sz="1400"/>
            </a:lvl2pPr>
            <a:lvl3pPr>
              <a:spcBef>
                <a:spcPts val="400"/>
              </a:spcBef>
              <a:spcAft>
                <a:spcPts val="400"/>
              </a:spcAft>
              <a:defRPr sz="1400"/>
            </a:lvl3pPr>
            <a:lvl4pPr>
              <a:spcBef>
                <a:spcPts val="400"/>
              </a:spcBef>
              <a:spcAft>
                <a:spcPts val="400"/>
              </a:spcAft>
              <a:defRPr sz="1400"/>
            </a:lvl4pPr>
            <a:lvl5pPr>
              <a:spcBef>
                <a:spcPts val="400"/>
              </a:spcBef>
              <a:spcAft>
                <a:spcPts val="40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98931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39486" y="2518954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3040004" y="2518954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5862525" y="2518954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239486" y="3888377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3040004" y="3888377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8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5862525" y="3888377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9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239486" y="5257800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3040004" y="5257800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5862525" y="5257800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0875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19041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0"/>
          </p:nvPr>
        </p:nvSpPr>
        <p:spPr>
          <a:xfrm>
            <a:off x="141288" y="1379538"/>
            <a:ext cx="8847137" cy="5162550"/>
          </a:xfrm>
        </p:spPr>
        <p:txBody>
          <a:bodyPr lIns="0" tIns="0" rIns="0" bIns="0"/>
          <a:lstStyle>
            <a:lvl2pPr>
              <a:defRPr sz="1800"/>
            </a:lvl2pPr>
            <a:lvl4pPr marL="91440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4717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28600" y="2518954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352626" y="2518954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4476652" y="2518954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6600678" y="2518954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228600" y="3888377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2352626" y="3888377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4476652" y="3888377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6600678" y="3888377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228600" y="5257800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2352626" y="5257800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4476652" y="5257800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6600678" y="5257800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68941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28600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913520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611675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5306663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7001651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228600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913520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3611675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5306663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7001651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228600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913520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3611675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5306663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7001651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1984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06828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618573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041408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4461590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5881770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49"/>
          </p:nvPr>
        </p:nvSpPr>
        <p:spPr>
          <a:xfrm>
            <a:off x="7304169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206828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618573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3041408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4461590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5881770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3" name="Text Placeholder 5"/>
          <p:cNvSpPr>
            <a:spLocks noGrp="1"/>
          </p:cNvSpPr>
          <p:nvPr>
            <p:ph type="body" sz="quarter" idx="50"/>
          </p:nvPr>
        </p:nvSpPr>
        <p:spPr>
          <a:xfrm>
            <a:off x="7304169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5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206828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6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618573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7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3041408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8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4461590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9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5881770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0" name="Text Placeholder 5"/>
          <p:cNvSpPr>
            <a:spLocks noGrp="1"/>
          </p:cNvSpPr>
          <p:nvPr>
            <p:ph type="body" sz="quarter" idx="51"/>
          </p:nvPr>
        </p:nvSpPr>
        <p:spPr>
          <a:xfrm>
            <a:off x="7304169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2518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74172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390609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2607047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3823484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5039923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49"/>
          </p:nvPr>
        </p:nvSpPr>
        <p:spPr>
          <a:xfrm>
            <a:off x="6256359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52"/>
          </p:nvPr>
        </p:nvSpPr>
        <p:spPr>
          <a:xfrm>
            <a:off x="7472800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3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174172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390609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5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2607047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3823484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1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5039923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3" name="Text Placeholder 5"/>
          <p:cNvSpPr>
            <a:spLocks noGrp="1"/>
          </p:cNvSpPr>
          <p:nvPr>
            <p:ph type="body" sz="quarter" idx="50"/>
          </p:nvPr>
        </p:nvSpPr>
        <p:spPr>
          <a:xfrm>
            <a:off x="6256359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5" name="Text Placeholder 5"/>
          <p:cNvSpPr>
            <a:spLocks noGrp="1"/>
          </p:cNvSpPr>
          <p:nvPr>
            <p:ph type="body" sz="quarter" idx="53"/>
          </p:nvPr>
        </p:nvSpPr>
        <p:spPr>
          <a:xfrm>
            <a:off x="7472800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7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174172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8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390609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9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2607047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0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3823484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1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5039923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2" name="Text Placeholder 5"/>
          <p:cNvSpPr>
            <a:spLocks noGrp="1"/>
          </p:cNvSpPr>
          <p:nvPr>
            <p:ph type="body" sz="quarter" idx="51"/>
          </p:nvPr>
        </p:nvSpPr>
        <p:spPr>
          <a:xfrm>
            <a:off x="6256359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3" name="Text Placeholder 5"/>
          <p:cNvSpPr>
            <a:spLocks noGrp="1"/>
          </p:cNvSpPr>
          <p:nvPr>
            <p:ph type="body" sz="quarter" idx="54"/>
          </p:nvPr>
        </p:nvSpPr>
        <p:spPr>
          <a:xfrm>
            <a:off x="7472800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06868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enty o Proper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76200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362200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4648200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6884987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76200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2362200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4648200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6884987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76200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2362200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4648200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6884987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76200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2362200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4648200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6884987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76200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2362200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648200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6884987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1330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2 Prioritization Matr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3"/>
          <p:cNvSpPr>
            <a:spLocks noChangeArrowheads="1"/>
          </p:cNvSpPr>
          <p:nvPr userDrawn="1"/>
        </p:nvSpPr>
        <p:spPr bwMode="auto">
          <a:xfrm>
            <a:off x="809212" y="1294086"/>
            <a:ext cx="8203025" cy="5063170"/>
          </a:xfrm>
          <a:prstGeom prst="rect">
            <a:avLst/>
          </a:prstGeom>
          <a:noFill/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>
              <a:spcBef>
                <a:spcPct val="20000"/>
              </a:spcBef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 userDrawn="1"/>
        </p:nvSpPr>
        <p:spPr bwMode="auto">
          <a:xfrm>
            <a:off x="192409" y="1266007"/>
            <a:ext cx="602537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r" eaLnBrk="0" hangingPunct="0">
              <a:spcBef>
                <a:spcPct val="20000"/>
              </a:spcBef>
            </a:pPr>
            <a:r>
              <a:rPr lang="en-US" sz="1200" b="1" dirty="0">
                <a:latin typeface="+mn-lt"/>
              </a:rPr>
              <a:t>High</a:t>
            </a: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185051" y="6103010"/>
            <a:ext cx="609896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r" eaLnBrk="0" hangingPunct="0">
              <a:spcBef>
                <a:spcPct val="20000"/>
              </a:spcBef>
            </a:pPr>
            <a:r>
              <a:rPr lang="en-US" sz="1200" b="1" dirty="0">
                <a:latin typeface="+mn-lt"/>
              </a:rPr>
              <a:t>Low</a:t>
            </a: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-371186" y="3468535"/>
            <a:ext cx="109378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b="1" dirty="0">
                <a:latin typeface="+mn-lt"/>
              </a:rPr>
              <a:t>Value</a:t>
            </a:r>
          </a:p>
        </p:txBody>
      </p:sp>
      <p:sp>
        <p:nvSpPr>
          <p:cNvPr id="7" name="Text Box 10"/>
          <p:cNvSpPr txBox="1">
            <a:spLocks noChangeArrowheads="1"/>
          </p:cNvSpPr>
          <p:nvPr userDrawn="1"/>
        </p:nvSpPr>
        <p:spPr bwMode="auto">
          <a:xfrm>
            <a:off x="3624324" y="6346832"/>
            <a:ext cx="258603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 smtClean="0">
                <a:latin typeface="+mn-lt"/>
              </a:rPr>
              <a:t>Effort/Cost</a:t>
            </a:r>
            <a:endParaRPr lang="en-US" sz="1200" b="1" dirty="0">
              <a:latin typeface="+mn-lt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 userDrawn="1"/>
        </p:nvSpPr>
        <p:spPr bwMode="auto">
          <a:xfrm>
            <a:off x="803364" y="6342155"/>
            <a:ext cx="435376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45720" rIns="45720" anchor="ctr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200" b="1" dirty="0">
                <a:latin typeface="+mn-lt"/>
              </a:rPr>
              <a:t>High</a:t>
            </a:r>
          </a:p>
        </p:txBody>
      </p:sp>
      <p:sp>
        <p:nvSpPr>
          <p:cNvPr id="9" name="Text Box 12"/>
          <p:cNvSpPr txBox="1">
            <a:spLocks noChangeArrowheads="1"/>
          </p:cNvSpPr>
          <p:nvPr userDrawn="1"/>
        </p:nvSpPr>
        <p:spPr bwMode="auto">
          <a:xfrm>
            <a:off x="8644313" y="6322239"/>
            <a:ext cx="401713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45720" rIns="45720" anchor="ctr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200" b="1" dirty="0">
                <a:latin typeface="+mn-lt"/>
              </a:rPr>
              <a:t>Low</a:t>
            </a:r>
          </a:p>
        </p:txBody>
      </p:sp>
      <p:cxnSp>
        <p:nvCxnSpPr>
          <p:cNvPr id="10" name="Straight Connector 9"/>
          <p:cNvCxnSpPr>
            <a:stCxn id="3" idx="1"/>
            <a:endCxn id="3" idx="3"/>
          </p:cNvCxnSpPr>
          <p:nvPr userDrawn="1"/>
        </p:nvCxnSpPr>
        <p:spPr>
          <a:xfrm rot="10800000" flipH="1">
            <a:off x="809211" y="3825671"/>
            <a:ext cx="82030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1" name="Straight Connector 10"/>
          <p:cNvCxnSpPr>
            <a:stCxn id="3" idx="2"/>
            <a:endCxn id="3" idx="0"/>
          </p:cNvCxnSpPr>
          <p:nvPr userDrawn="1"/>
        </p:nvCxnSpPr>
        <p:spPr>
          <a:xfrm rot="5400000" flipH="1">
            <a:off x="2379140" y="3825671"/>
            <a:ext cx="506317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3" idx="1"/>
            <a:endCxn id="3" idx="2"/>
          </p:cNvCxnSpPr>
          <p:nvPr userDrawn="1"/>
        </p:nvCxnSpPr>
        <p:spPr>
          <a:xfrm rot="10800000" flipH="1" flipV="1">
            <a:off x="809211" y="3825670"/>
            <a:ext cx="4101513" cy="253158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6400800" y="1219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latin typeface="+mn-lt"/>
                <a:ea typeface="ＭＳ Ｐゴシック" pitchFamily="-112" charset="-128"/>
              </a:rPr>
              <a:t>Drive Daily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917237" y="1219200"/>
            <a:ext cx="188546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latin typeface="+mn-lt"/>
                <a:ea typeface="ＭＳ Ｐゴシック" pitchFamily="-112" charset="-128"/>
              </a:rPr>
              <a:t>Selectively</a:t>
            </a:r>
            <a:r>
              <a:rPr lang="en-US" sz="1600" b="1" u="sng" baseline="0" dirty="0" smtClean="0">
                <a:latin typeface="+mn-lt"/>
                <a:ea typeface="ＭＳ Ｐゴシック" pitchFamily="-112" charset="-128"/>
              </a:rPr>
              <a:t> Invest</a:t>
            </a:r>
            <a:endParaRPr lang="en-US" sz="1600" b="1" u="sng" dirty="0" smtClean="0">
              <a:latin typeface="+mn-lt"/>
              <a:ea typeface="ＭＳ Ｐゴシック" pitchFamily="-112" charset="-128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400800" y="3770544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latin typeface="+mn-lt"/>
                <a:ea typeface="ＭＳ Ｐゴシック" pitchFamily="-112" charset="-128"/>
              </a:rPr>
              <a:t>Work In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174167" y="3770544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latin typeface="+mn-lt"/>
                <a:ea typeface="ＭＳ Ｐゴシック" pitchFamily="-112" charset="-128"/>
              </a:rPr>
              <a:t>Delay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914400" y="47244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latin typeface="+mn-lt"/>
                <a:ea typeface="ＭＳ Ｐゴシック" pitchFamily="-112" charset="-128"/>
              </a:rPr>
              <a:t>Ignore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914400" y="16002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819400" y="16002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914400" y="23469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2819400" y="23469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05400" y="16002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7010400" y="16002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5105400" y="239268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7010400" y="239268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5105400" y="413385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7010400" y="413385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22"/>
          </p:nvPr>
        </p:nvSpPr>
        <p:spPr>
          <a:xfrm>
            <a:off x="5105400" y="4916805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7010400" y="4916805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2286000" y="41148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914400" y="51663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914400" y="31851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27"/>
          </p:nvPr>
        </p:nvSpPr>
        <p:spPr>
          <a:xfrm>
            <a:off x="2819400" y="31851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5105400" y="31851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7010400" y="31851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9" name="Text Placeholder 13"/>
          <p:cNvSpPr>
            <a:spLocks noGrp="1"/>
          </p:cNvSpPr>
          <p:nvPr>
            <p:ph type="body" sz="quarter" idx="30"/>
          </p:nvPr>
        </p:nvSpPr>
        <p:spPr>
          <a:xfrm>
            <a:off x="5105400" y="56997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0" name="Text Placeholder 13"/>
          <p:cNvSpPr>
            <a:spLocks noGrp="1"/>
          </p:cNvSpPr>
          <p:nvPr>
            <p:ph type="body" sz="quarter" idx="31"/>
          </p:nvPr>
        </p:nvSpPr>
        <p:spPr>
          <a:xfrm>
            <a:off x="7010400" y="56997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32"/>
          </p:nvPr>
        </p:nvSpPr>
        <p:spPr>
          <a:xfrm>
            <a:off x="3124200" y="47244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33"/>
          </p:nvPr>
        </p:nvSpPr>
        <p:spPr>
          <a:xfrm>
            <a:off x="2133600" y="57759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on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2761" y="1266825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092819" y="1266825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745937" y="1266825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7092819" y="685800"/>
            <a:ext cx="1889256" cy="528992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8" name="Text Placeholder 26"/>
          <p:cNvSpPr>
            <a:spLocks noGrp="1"/>
          </p:cNvSpPr>
          <p:nvPr>
            <p:ph type="body" sz="quarter" idx="26" hasCustomPrompt="1"/>
          </p:nvPr>
        </p:nvSpPr>
        <p:spPr>
          <a:xfrm>
            <a:off x="4752975" y="685800"/>
            <a:ext cx="2286000" cy="528992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9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1723" y="685800"/>
            <a:ext cx="4536700" cy="528992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146507" y="1941582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7086565" y="1941582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4739683" y="1941582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146507" y="2616339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7086565" y="2616339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4739683" y="2616339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46507" y="3291096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7086565" y="3291096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4739683" y="3291096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146507" y="3965853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7086565" y="3965853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4739683" y="3965853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146507" y="4640610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7086565" y="4640610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4739683" y="4640610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146507" y="5315367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7086565" y="5315367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4739683" y="5315367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46507" y="5990122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7086565" y="5990122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4739683" y="5990122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Purpose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9"/>
          </p:nvPr>
        </p:nvSpPr>
        <p:spPr>
          <a:xfrm>
            <a:off x="76200" y="1976438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40"/>
          </p:nvPr>
        </p:nvSpPr>
        <p:spPr>
          <a:xfrm>
            <a:off x="76200" y="3531834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1"/>
          </p:nvPr>
        </p:nvSpPr>
        <p:spPr>
          <a:xfrm>
            <a:off x="76200" y="5090160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0" y="1371600"/>
            <a:ext cx="36576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5342878" y="1371600"/>
            <a:ext cx="36576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24000" y="1976438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42878" y="1976438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524000" y="3531834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5342878" y="3531834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524000" y="5090160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5342878" y="5090160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25334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Purpose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9"/>
          </p:nvPr>
        </p:nvSpPr>
        <p:spPr>
          <a:xfrm>
            <a:off x="76200" y="1976438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40"/>
          </p:nvPr>
        </p:nvSpPr>
        <p:spPr>
          <a:xfrm>
            <a:off x="76200" y="3531834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1"/>
          </p:nvPr>
        </p:nvSpPr>
        <p:spPr>
          <a:xfrm>
            <a:off x="76200" y="5090160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0" y="1371600"/>
            <a:ext cx="23774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4069080" y="1371600"/>
            <a:ext cx="23774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5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6623038" y="1371600"/>
            <a:ext cx="23774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24000" y="1976438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069080" y="1976438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614160" y="1976438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524000" y="3531834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4069080" y="3531834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6614160" y="3531834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524000" y="5090160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4069080" y="5090160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6614160" y="5090160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63920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Purpose 4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9"/>
          </p:nvPr>
        </p:nvSpPr>
        <p:spPr>
          <a:xfrm>
            <a:off x="76200" y="1976438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40"/>
          </p:nvPr>
        </p:nvSpPr>
        <p:spPr>
          <a:xfrm>
            <a:off x="76200" y="3531834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1"/>
          </p:nvPr>
        </p:nvSpPr>
        <p:spPr>
          <a:xfrm>
            <a:off x="76200" y="5090160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0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3406559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5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5289118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6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7171678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24000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406559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289118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7171678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524000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3406559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5289118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7171678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524000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3406559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5289118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49"/>
          </p:nvPr>
        </p:nvSpPr>
        <p:spPr>
          <a:xfrm>
            <a:off x="7171678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11556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58800" y="2616994"/>
            <a:ext cx="8001000" cy="1163637"/>
          </a:xfrm>
        </p:spPr>
        <p:txBody>
          <a:bodyPr lIns="0" tIns="0" rIns="0" bIns="0" anchor="ctr" anchorCtr="1">
            <a:normAutofit/>
          </a:bodyPr>
          <a:lstStyle>
            <a:lvl1pPr algn="ctr">
              <a:buNone/>
              <a:defRPr sz="3600" b="1"/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1371600"/>
            <a:ext cx="429768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2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4702798" y="1371600"/>
            <a:ext cx="429768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170156" y="1976438"/>
            <a:ext cx="4297680" cy="1463040"/>
          </a:xfrm>
        </p:spPr>
        <p:txBody>
          <a:bodyPr lIns="0" tIns="0" rIns="0" bIns="0">
            <a:noAutofit/>
          </a:bodyPr>
          <a:lstStyle>
            <a:lvl1pPr marL="115888" indent="-115888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70156" y="350520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170156" y="509016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720554" y="1976438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4720554" y="350520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4720554" y="509016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15133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1371600"/>
            <a:ext cx="28346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3157861" y="1371600"/>
            <a:ext cx="28346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6172200" y="1371600"/>
            <a:ext cx="28346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179034" y="1976438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79034" y="350520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179034" y="509016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180056" y="1976438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3180056" y="350520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3180056" y="509016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89956" y="1976438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6189956" y="350520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6189956" y="509016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948552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2399437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4646474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1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6902390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170156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70156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417193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2417193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2417193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64230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4664230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664230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920146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6920146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6920146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228216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2" name="Text Placeholder 26"/>
          <p:cNvSpPr>
            <a:spLocks noGrp="1"/>
          </p:cNvSpPr>
          <p:nvPr>
            <p:ph type="body" sz="quarter" idx="40" hasCustomPrompt="1"/>
          </p:nvPr>
        </p:nvSpPr>
        <p:spPr>
          <a:xfrm>
            <a:off x="15240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95294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375348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5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555402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6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7354558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17015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17015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7015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97069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197069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97069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77123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377123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77123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7177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557177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8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557177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372314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7372314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7372314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865156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G Mo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SG Model Diagram Operations.bmp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51490" y="2283713"/>
            <a:ext cx="4429125" cy="412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835153" y="1497901"/>
            <a:ext cx="2971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A9001F"/>
                </a:solidFill>
              </a:rPr>
              <a:t>People</a:t>
            </a:r>
          </a:p>
        </p:txBody>
      </p:sp>
      <p:sp>
        <p:nvSpPr>
          <p:cNvPr id="5" name="TextBox 8"/>
          <p:cNvSpPr txBox="1">
            <a:spLocks noChangeArrowheads="1"/>
          </p:cNvSpPr>
          <p:nvPr userDrawn="1"/>
        </p:nvSpPr>
        <p:spPr bwMode="auto">
          <a:xfrm>
            <a:off x="835153" y="1750313"/>
            <a:ext cx="2971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rgbClr val="848484"/>
                </a:solidFill>
              </a:rPr>
              <a:t>side of the business</a:t>
            </a:r>
          </a:p>
        </p:txBody>
      </p:sp>
      <p:sp>
        <p:nvSpPr>
          <p:cNvPr id="6" name="TextBox 9"/>
          <p:cNvSpPr txBox="1">
            <a:spLocks noChangeArrowheads="1"/>
          </p:cNvSpPr>
          <p:nvPr userDrawn="1"/>
        </p:nvSpPr>
        <p:spPr bwMode="auto">
          <a:xfrm>
            <a:off x="5251578" y="1496313"/>
            <a:ext cx="2971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A9001F"/>
                </a:solidFill>
              </a:rPr>
              <a:t>Operations</a:t>
            </a:r>
          </a:p>
        </p:txBody>
      </p:sp>
      <p:sp>
        <p:nvSpPr>
          <p:cNvPr id="7" name="TextBox 10"/>
          <p:cNvSpPr txBox="1">
            <a:spLocks noChangeArrowheads="1"/>
          </p:cNvSpPr>
          <p:nvPr userDrawn="1"/>
        </p:nvSpPr>
        <p:spPr bwMode="auto">
          <a:xfrm>
            <a:off x="5248403" y="1751901"/>
            <a:ext cx="29718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rgbClr val="848484"/>
                </a:solidFill>
              </a:rPr>
              <a:t>side of the business</a:t>
            </a:r>
          </a:p>
        </p:txBody>
      </p:sp>
      <p:pic>
        <p:nvPicPr>
          <p:cNvPr id="8" name="Picture 12" descr="SG Model Diagram People.bmp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43015" y="2239263"/>
            <a:ext cx="418147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626215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52400" y="838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b="1" dirty="0" smtClean="0">
                <a:latin typeface="+mn-lt"/>
                <a:ea typeface="ＭＳ Ｐゴシック" pitchFamily="-112" charset="-128"/>
              </a:rPr>
              <a:t>Time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667000" y="838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b="1" dirty="0" smtClean="0">
                <a:latin typeface="+mn-lt"/>
                <a:ea typeface="ＭＳ Ｐゴシック" pitchFamily="-112" charset="-128"/>
              </a:rPr>
              <a:t>Topic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42081" y="1219200"/>
            <a:ext cx="8859838" cy="0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52400" y="128663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667000" y="128663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1723854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667000" y="1723854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52400" y="216106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667000" y="216106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52400" y="2598284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667000" y="2598284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152400" y="303549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2667000" y="303549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152400" y="3472714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2667000" y="3472714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152400" y="390992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2667000" y="390992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31"/>
          </p:nvPr>
        </p:nvSpPr>
        <p:spPr>
          <a:xfrm>
            <a:off x="152400" y="4347144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32"/>
          </p:nvPr>
        </p:nvSpPr>
        <p:spPr>
          <a:xfrm>
            <a:off x="2667000" y="4347144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33"/>
          </p:nvPr>
        </p:nvSpPr>
        <p:spPr>
          <a:xfrm>
            <a:off x="152400" y="478435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2667000" y="478435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152400" y="5221574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2667000" y="5221574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52400" y="565878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2667000" y="565878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152400" y="6096000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40"/>
          </p:nvPr>
        </p:nvSpPr>
        <p:spPr>
          <a:xfrm>
            <a:off x="2667000" y="6096000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7" name="TextBox 36"/>
          <p:cNvSpPr txBox="1"/>
          <p:nvPr userDrawn="1"/>
        </p:nvSpPr>
        <p:spPr>
          <a:xfrm>
            <a:off x="7315200" y="838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b="1" dirty="0" smtClean="0">
                <a:latin typeface="+mn-lt"/>
                <a:ea typeface="ＭＳ Ｐゴシック" pitchFamily="-112" charset="-128"/>
              </a:rPr>
              <a:t>Attendees</a:t>
            </a:r>
          </a:p>
        </p:txBody>
      </p:sp>
    </p:spTree>
    <p:extLst>
      <p:ext uri="{BB962C8B-B14F-4D97-AF65-F5344CB8AC3E}">
        <p14:creationId xmlns:p14="http://schemas.microsoft.com/office/powerpoint/2010/main" val="315644494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543300" y="10668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3505200" y="2133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2"/>
          </p:nvPr>
        </p:nvSpPr>
        <p:spPr>
          <a:xfrm>
            <a:off x="1066800" y="2133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3"/>
          </p:nvPr>
        </p:nvSpPr>
        <p:spPr>
          <a:xfrm>
            <a:off x="5943600" y="2133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4"/>
          </p:nvPr>
        </p:nvSpPr>
        <p:spPr>
          <a:xfrm>
            <a:off x="164592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5"/>
          </p:nvPr>
        </p:nvSpPr>
        <p:spPr>
          <a:xfrm>
            <a:off x="15240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6"/>
          </p:nvPr>
        </p:nvSpPr>
        <p:spPr>
          <a:xfrm>
            <a:off x="313944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7"/>
          </p:nvPr>
        </p:nvSpPr>
        <p:spPr>
          <a:xfrm>
            <a:off x="463296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8"/>
          </p:nvPr>
        </p:nvSpPr>
        <p:spPr>
          <a:xfrm>
            <a:off x="612648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9"/>
          </p:nvPr>
        </p:nvSpPr>
        <p:spPr>
          <a:xfrm>
            <a:off x="762000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20"/>
          </p:nvPr>
        </p:nvSpPr>
        <p:spPr>
          <a:xfrm>
            <a:off x="164592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21"/>
          </p:nvPr>
        </p:nvSpPr>
        <p:spPr>
          <a:xfrm>
            <a:off x="15240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2"/>
          </p:nvPr>
        </p:nvSpPr>
        <p:spPr>
          <a:xfrm>
            <a:off x="313944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23"/>
          </p:nvPr>
        </p:nvSpPr>
        <p:spPr>
          <a:xfrm>
            <a:off x="463296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24"/>
          </p:nvPr>
        </p:nvSpPr>
        <p:spPr>
          <a:xfrm>
            <a:off x="612648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5"/>
          </p:nvPr>
        </p:nvSpPr>
        <p:spPr>
          <a:xfrm>
            <a:off x="762000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6"/>
          </p:nvPr>
        </p:nvSpPr>
        <p:spPr>
          <a:xfrm>
            <a:off x="3505200" y="3048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7"/>
          </p:nvPr>
        </p:nvSpPr>
        <p:spPr>
          <a:xfrm>
            <a:off x="1066800" y="3048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8"/>
          </p:nvPr>
        </p:nvSpPr>
        <p:spPr>
          <a:xfrm>
            <a:off x="5943600" y="3048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217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543300" y="10668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1905000" y="1905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2"/>
          </p:nvPr>
        </p:nvSpPr>
        <p:spPr>
          <a:xfrm>
            <a:off x="5181600" y="1905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3"/>
          </p:nvPr>
        </p:nvSpPr>
        <p:spPr>
          <a:xfrm>
            <a:off x="1524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4"/>
          </p:nvPr>
        </p:nvSpPr>
        <p:spPr>
          <a:xfrm>
            <a:off x="24130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5"/>
          </p:nvPr>
        </p:nvSpPr>
        <p:spPr>
          <a:xfrm>
            <a:off x="46736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6"/>
          </p:nvPr>
        </p:nvSpPr>
        <p:spPr>
          <a:xfrm>
            <a:off x="69342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23"/>
          </p:nvPr>
        </p:nvSpPr>
        <p:spPr>
          <a:xfrm>
            <a:off x="15240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4"/>
          </p:nvPr>
        </p:nvSpPr>
        <p:spPr>
          <a:xfrm>
            <a:off x="164592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5"/>
          </p:nvPr>
        </p:nvSpPr>
        <p:spPr>
          <a:xfrm>
            <a:off x="313944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6"/>
          </p:nvPr>
        </p:nvSpPr>
        <p:spPr>
          <a:xfrm>
            <a:off x="463296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>
          <a:xfrm>
            <a:off x="612648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Content Placeholder 3"/>
          <p:cNvSpPr>
            <a:spLocks noGrp="1"/>
          </p:cNvSpPr>
          <p:nvPr>
            <p:ph sz="quarter" idx="28"/>
          </p:nvPr>
        </p:nvSpPr>
        <p:spPr>
          <a:xfrm>
            <a:off x="762000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152400" y="3581400"/>
            <a:ext cx="20574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2413000" y="3581400"/>
            <a:ext cx="20574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4673600" y="3581400"/>
            <a:ext cx="20574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6934200" y="3581400"/>
            <a:ext cx="20574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612648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762000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15240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64592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313944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463296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721653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21" descr="Gantt image for editing modified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1371600"/>
            <a:ext cx="533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64796" y="1389681"/>
            <a:ext cx="146304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82101" y="1389681"/>
            <a:ext cx="146304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7399407" y="1389681"/>
            <a:ext cx="146304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2649685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1" name="Picture 2" descr="Grant Chart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596898" y="1303149"/>
            <a:ext cx="5430839" cy="530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33800" y="1387098"/>
            <a:ext cx="109728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080000" y="1387098"/>
            <a:ext cx="109728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7772400" y="1387098"/>
            <a:ext cx="109728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6426200" y="1387098"/>
            <a:ext cx="109728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4558369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71500" y="1562100"/>
            <a:ext cx="8148638" cy="3276599"/>
          </a:xfrm>
        </p:spPr>
        <p:txBody>
          <a:bodyPr lIns="0" tIns="0" rIns="0" bIns="0" anchor="ctr"/>
          <a:lstStyle>
            <a:lvl1pPr algn="l">
              <a:buNone/>
              <a:defRPr sz="20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224463" y="4902200"/>
            <a:ext cx="3533775" cy="381000"/>
          </a:xfrm>
        </p:spPr>
        <p:txBody>
          <a:bodyPr/>
          <a:lstStyle>
            <a:lvl1pPr algn="r">
              <a:buNone/>
              <a:defRPr sz="1600" baseline="0">
                <a:solidFill>
                  <a:schemeClr val="tx1"/>
                </a:solidFill>
              </a:defRPr>
            </a:lvl1pPr>
            <a:lvl2pPr algn="r">
              <a:buNone/>
              <a:defRPr sz="1400"/>
            </a:lvl2pPr>
            <a:lvl3pPr algn="r">
              <a:buNone/>
              <a:defRPr sz="1400"/>
            </a:lvl3pPr>
            <a:lvl4pPr algn="r">
              <a:buNone/>
              <a:defRPr sz="1400"/>
            </a:lvl4pPr>
            <a:lvl5pPr algn="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3805284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4" name="Picture 23" descr="Grant Chart_5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42101" y="1355587"/>
            <a:ext cx="53413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80294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841282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024247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5902270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6963258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1530835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1" name="Picture 25" descr="Grant Chart_6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34352" y="1355586"/>
            <a:ext cx="5349240" cy="5242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27341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13999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160633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5500657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6387315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7273973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40374784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4" name="Picture 27" descr="Grant Chart_8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42101" y="1333631"/>
            <a:ext cx="5340096" cy="5278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2734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38790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351262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504846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570902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703014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36958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769070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9207939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8" name="Picture 23" descr="Grant Chart_12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34352" y="1349295"/>
            <a:ext cx="5358384" cy="52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696345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139948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568234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4583551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5455259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7237420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334716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8116877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5011656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5898862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7665525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6786068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8088465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 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 descr="flip chart image.jpg"/>
          <p:cNvPicPr>
            <a:picLocks noChangeAspect="1"/>
          </p:cNvPicPr>
          <p:nvPr userDrawn="1"/>
        </p:nvPicPr>
        <p:blipFill>
          <a:blip r:embed="rId2"/>
          <a:srcRect l="16944" t="4779" r="13998" b="42284"/>
          <a:stretch>
            <a:fillRect/>
          </a:stretch>
        </p:blipFill>
        <p:spPr>
          <a:xfrm>
            <a:off x="307533" y="762000"/>
            <a:ext cx="8528934" cy="589542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660161" y="1181745"/>
            <a:ext cx="5823678" cy="47618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02890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 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 descr="flip chart image.jpg"/>
          <p:cNvPicPr>
            <a:picLocks noChangeAspect="1"/>
          </p:cNvPicPr>
          <p:nvPr userDrawn="1"/>
        </p:nvPicPr>
        <p:blipFill>
          <a:blip r:embed="rId2"/>
          <a:srcRect l="16944" t="4779" r="13998" b="42284"/>
          <a:stretch>
            <a:fillRect/>
          </a:stretch>
        </p:blipFill>
        <p:spPr>
          <a:xfrm>
            <a:off x="307533" y="762000"/>
            <a:ext cx="8528934" cy="589542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629681" y="1189494"/>
            <a:ext cx="2926080" cy="476185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10745" y="1189494"/>
            <a:ext cx="2926080" cy="476185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8781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19041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able Placeholder 10"/>
          <p:cNvSpPr>
            <a:spLocks noGrp="1"/>
          </p:cNvSpPr>
          <p:nvPr>
            <p:ph type="tbl" sz="quarter" idx="15"/>
          </p:nvPr>
        </p:nvSpPr>
        <p:spPr>
          <a:xfrm>
            <a:off x="231775" y="1379538"/>
            <a:ext cx="8756650" cy="5237162"/>
          </a:xfrm>
        </p:spPr>
        <p:txBody>
          <a:bodyPr lIns="0" tIns="0" rIns="0" bIns="0"/>
          <a:lstStyle/>
          <a:p>
            <a:pPr lvl="0"/>
            <a:r>
              <a:rPr lang="en-US" noProof="0" dirty="0" smtClean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2205693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420072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 Boxes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994959" y="826512"/>
            <a:ext cx="2196041" cy="595887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6" name="Text Placeholder 26"/>
          <p:cNvSpPr>
            <a:spLocks noGrp="1"/>
          </p:cNvSpPr>
          <p:nvPr>
            <p:ph type="body" sz="quarter" idx="26" hasCustomPrompt="1"/>
          </p:nvPr>
        </p:nvSpPr>
        <p:spPr>
          <a:xfrm>
            <a:off x="4384146" y="826512"/>
            <a:ext cx="2196041" cy="595887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7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6773332" y="826512"/>
            <a:ext cx="2196041" cy="595887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8" name="Text Placeholder 26"/>
          <p:cNvSpPr>
            <a:spLocks noGrp="1"/>
          </p:cNvSpPr>
          <p:nvPr>
            <p:ph type="body" sz="quarter" idx="39" hasCustomPrompt="1"/>
          </p:nvPr>
        </p:nvSpPr>
        <p:spPr>
          <a:xfrm>
            <a:off x="76201" y="826512"/>
            <a:ext cx="1905000" cy="594360"/>
          </a:xfrm>
          <a:noFill/>
        </p:spPr>
        <p:txBody>
          <a:bodyPr lIns="0" tIns="0" rIns="0" bIns="0" anchor="ctr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39" name="Text Placeholder 26"/>
          <p:cNvSpPr>
            <a:spLocks noGrp="1"/>
          </p:cNvSpPr>
          <p:nvPr>
            <p:ph type="body" sz="quarter" idx="40" hasCustomPrompt="1"/>
          </p:nvPr>
        </p:nvSpPr>
        <p:spPr>
          <a:xfrm>
            <a:off x="76200" y="1490133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40" name="Text Placeholder 26"/>
          <p:cNvSpPr>
            <a:spLocks noGrp="1"/>
          </p:cNvSpPr>
          <p:nvPr>
            <p:ph type="body" sz="quarter" idx="41" hasCustomPrompt="1"/>
          </p:nvPr>
        </p:nvSpPr>
        <p:spPr>
          <a:xfrm>
            <a:off x="76200" y="2778694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41" name="Text Placeholder 26"/>
          <p:cNvSpPr>
            <a:spLocks noGrp="1"/>
          </p:cNvSpPr>
          <p:nvPr>
            <p:ph type="body" sz="quarter" idx="42" hasCustomPrompt="1"/>
          </p:nvPr>
        </p:nvSpPr>
        <p:spPr>
          <a:xfrm>
            <a:off x="76200" y="4074094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42" name="Text Placeholder 26"/>
          <p:cNvSpPr>
            <a:spLocks noGrp="1"/>
          </p:cNvSpPr>
          <p:nvPr>
            <p:ph type="body" sz="quarter" idx="43" hasCustomPrompt="1"/>
          </p:nvPr>
        </p:nvSpPr>
        <p:spPr>
          <a:xfrm>
            <a:off x="76200" y="5369494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006601" y="1490133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2006601" y="27786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006601" y="40740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2006601" y="53694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4394199" y="1490133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4394199" y="27786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4394199" y="40740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394199" y="53694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6781803" y="1490133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6781803" y="27786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6781803" y="40740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6781803" y="53694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84034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tuation Challenges Critical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006601" y="1385843"/>
            <a:ext cx="69087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2006601" y="2935250"/>
            <a:ext cx="69087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006601" y="4781005"/>
            <a:ext cx="69087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71450" y="1385843"/>
            <a:ext cx="1835151" cy="519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indent="0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dirty="0" smtClean="0">
                <a:latin typeface="+mn-lt"/>
                <a:ea typeface="ＭＳ Ｐゴシック" pitchFamily="-112" charset="-128"/>
              </a:rPr>
              <a:t>Situation: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52400" y="2935250"/>
            <a:ext cx="1835151" cy="519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indent="0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dirty="0" smtClean="0">
                <a:latin typeface="+mn-lt"/>
                <a:ea typeface="ＭＳ Ｐゴシック" pitchFamily="-112" charset="-128"/>
              </a:rPr>
              <a:t>Challenges: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52400" y="4781005"/>
            <a:ext cx="1835151" cy="519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indent="0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dirty="0" smtClean="0">
                <a:latin typeface="+mn-lt"/>
                <a:ea typeface="ＭＳ Ｐゴシック" pitchFamily="-112" charset="-128"/>
              </a:rPr>
              <a:t>Critical Questions:</a:t>
            </a:r>
          </a:p>
        </p:txBody>
      </p:sp>
    </p:spTree>
    <p:extLst>
      <p:ext uri="{BB962C8B-B14F-4D97-AF65-F5344CB8AC3E}">
        <p14:creationId xmlns:p14="http://schemas.microsoft.com/office/powerpoint/2010/main" val="2072561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26" Type="http://schemas.openxmlformats.org/officeDocument/2006/relationships/slideLayout" Target="../slideLayouts/slideLayout27.xml"/><Relationship Id="rId39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.xml"/><Relationship Id="rId21" Type="http://schemas.openxmlformats.org/officeDocument/2006/relationships/slideLayout" Target="../slideLayouts/slideLayout22.xml"/><Relationship Id="rId34" Type="http://schemas.openxmlformats.org/officeDocument/2006/relationships/slideLayout" Target="../slideLayouts/slideLayout35.xml"/><Relationship Id="rId42" Type="http://schemas.openxmlformats.org/officeDocument/2006/relationships/slideLayout" Target="../slideLayouts/slideLayout43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5" Type="http://schemas.openxmlformats.org/officeDocument/2006/relationships/slideLayout" Target="../slideLayouts/slideLayout26.xml"/><Relationship Id="rId33" Type="http://schemas.openxmlformats.org/officeDocument/2006/relationships/slideLayout" Target="../slideLayouts/slideLayout34.xml"/><Relationship Id="rId38" Type="http://schemas.openxmlformats.org/officeDocument/2006/relationships/slideLayout" Target="../slideLayouts/slideLayout39.xml"/><Relationship Id="rId46" Type="http://schemas.openxmlformats.org/officeDocument/2006/relationships/image" Target="../media/image3.jpeg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1.xml"/><Relationship Id="rId29" Type="http://schemas.openxmlformats.org/officeDocument/2006/relationships/slideLayout" Target="../slideLayouts/slideLayout30.xml"/><Relationship Id="rId41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slideLayout" Target="../slideLayouts/slideLayout25.xml"/><Relationship Id="rId32" Type="http://schemas.openxmlformats.org/officeDocument/2006/relationships/slideLayout" Target="../slideLayouts/slideLayout33.xml"/><Relationship Id="rId37" Type="http://schemas.openxmlformats.org/officeDocument/2006/relationships/slideLayout" Target="../slideLayouts/slideLayout38.xml"/><Relationship Id="rId40" Type="http://schemas.openxmlformats.org/officeDocument/2006/relationships/slideLayout" Target="../slideLayouts/slideLayout41.xml"/><Relationship Id="rId45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9.xml"/><Relationship Id="rId36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31" Type="http://schemas.openxmlformats.org/officeDocument/2006/relationships/slideLayout" Target="../slideLayouts/slideLayout32.xml"/><Relationship Id="rId44" Type="http://schemas.openxmlformats.org/officeDocument/2006/relationships/slideLayout" Target="../slideLayouts/slideLayout45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31.xml"/><Relationship Id="rId35" Type="http://schemas.openxmlformats.org/officeDocument/2006/relationships/slideLayout" Target="../slideLayouts/slideLayout36.xml"/><Relationship Id="rId43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ＭＳ Ｐゴシック" pitchFamily="-112" charset="-128"/>
          <a:cs typeface="ＭＳ Ｐゴシック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9pPr>
    </p:titleStyle>
    <p:bodyStyle>
      <a:lvl1pPr marL="2286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1pPr>
      <a:lvl2pPr marL="4572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2pPr>
      <a:lvl3pPr marL="6858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3pPr>
      <a:lvl4pPr marL="914400" indent="-228600" algn="l" defTabSz="457200" rtl="0" eaLnBrk="1" fontAlgn="base" hangingPunct="1">
        <a:spcBef>
          <a:spcPts val="600"/>
        </a:spcBef>
        <a:spcAft>
          <a:spcPts val="60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4pPr>
      <a:lvl5pPr marL="1143000" indent="-228600" algn="l" defTabSz="457200" rtl="0" eaLnBrk="1" fontAlgn="base" hangingPunct="1">
        <a:spcBef>
          <a:spcPts val="600"/>
        </a:spcBef>
        <a:spcAft>
          <a:spcPts val="600"/>
        </a:spcAft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102" y="230233"/>
            <a:ext cx="8936136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5575" y="1379538"/>
            <a:ext cx="8856664" cy="523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endParaRPr lang="en-US" dirty="0" smtClean="0"/>
          </a:p>
        </p:txBody>
      </p:sp>
      <p:sp>
        <p:nvSpPr>
          <p:cNvPr id="4" name="Text Placeholder 12"/>
          <p:cNvSpPr txBox="1">
            <a:spLocks/>
          </p:cNvSpPr>
          <p:nvPr/>
        </p:nvSpPr>
        <p:spPr>
          <a:xfrm>
            <a:off x="5938" y="6762783"/>
            <a:ext cx="2743200" cy="9144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1pPr>
            <a:lvl2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2pPr>
            <a:lvl3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3pPr>
            <a:lvl4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4pPr>
            <a:lvl5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228600" marR="0" lvl="0" indent="-228600" algn="l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/>
              </a:rPr>
              <a:t>DS 2014.12.16 Operational Planning Meeting Output v1 js</a:t>
            </a:r>
          </a:p>
        </p:txBody>
      </p:sp>
      <p:sp>
        <p:nvSpPr>
          <p:cNvPr id="5" name="Text Placeholder 12"/>
          <p:cNvSpPr txBox="1">
            <a:spLocks/>
          </p:cNvSpPr>
          <p:nvPr/>
        </p:nvSpPr>
        <p:spPr>
          <a:xfrm>
            <a:off x="3698570" y="6671665"/>
            <a:ext cx="1737360" cy="9144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1pPr>
            <a:lvl2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2pPr>
            <a:lvl3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3pPr>
            <a:lvl4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4pPr>
            <a:lvl5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228600" marR="0" lvl="0" indent="-228600" algn="ctr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/>
              </a:rPr>
              <a:t>Driversselect and</a:t>
            </a:r>
          </a:p>
        </p:txBody>
      </p:sp>
      <p:sp>
        <p:nvSpPr>
          <p:cNvPr id="6" name="Text Placeholder 12"/>
          <p:cNvSpPr txBox="1">
            <a:spLocks/>
          </p:cNvSpPr>
          <p:nvPr/>
        </p:nvSpPr>
        <p:spPr>
          <a:xfrm>
            <a:off x="3864327" y="6762783"/>
            <a:ext cx="1412172" cy="9144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1pPr>
            <a:lvl2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2pPr>
            <a:lvl3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3pPr>
            <a:lvl4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4pPr>
            <a:lvl5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228600" marR="0" lvl="0" indent="-228600" algn="ctr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/>
              </a:rPr>
              <a:t>Stagen Privileged and Confidential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38691" y="6678274"/>
            <a:ext cx="1005840" cy="1828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fld id="{92F4E51B-32D8-4294-9BAE-E472AEA00DCE}" type="slidenum">
              <a:rPr lang="en-US" sz="1100">
                <a:solidFill>
                  <a:srgbClr val="000000"/>
                </a:solidFill>
              </a:rPr>
              <a:pPr algn="r"/>
              <a:t>‹#›</a:t>
            </a:fld>
            <a:endParaRPr lang="en-US" sz="800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  <p:sldLayoutId id="2147483981" r:id="rId12"/>
    <p:sldLayoutId id="2147483982" r:id="rId13"/>
    <p:sldLayoutId id="2147483983" r:id="rId14"/>
    <p:sldLayoutId id="2147483984" r:id="rId15"/>
    <p:sldLayoutId id="2147483985" r:id="rId16"/>
    <p:sldLayoutId id="2147483989" r:id="rId17"/>
    <p:sldLayoutId id="2147483991" r:id="rId18"/>
    <p:sldLayoutId id="2147483992" r:id="rId19"/>
    <p:sldLayoutId id="2147483993" r:id="rId20"/>
    <p:sldLayoutId id="2147483994" r:id="rId21"/>
    <p:sldLayoutId id="2147483995" r:id="rId22"/>
    <p:sldLayoutId id="2147483996" r:id="rId23"/>
    <p:sldLayoutId id="2147483997" r:id="rId24"/>
    <p:sldLayoutId id="2147483998" r:id="rId25"/>
    <p:sldLayoutId id="2147484001" r:id="rId26"/>
    <p:sldLayoutId id="2147484000" r:id="rId27"/>
    <p:sldLayoutId id="2147483999" r:id="rId28"/>
    <p:sldLayoutId id="2147484002" r:id="rId29"/>
    <p:sldLayoutId id="2147484003" r:id="rId30"/>
    <p:sldLayoutId id="2147484004" r:id="rId31"/>
    <p:sldLayoutId id="2147484005" r:id="rId32"/>
    <p:sldLayoutId id="2147484014" r:id="rId33"/>
    <p:sldLayoutId id="2147484016" r:id="rId34"/>
    <p:sldLayoutId id="2147484017" r:id="rId35"/>
    <p:sldLayoutId id="2147484018" r:id="rId36"/>
    <p:sldLayoutId id="2147484019" r:id="rId37"/>
    <p:sldLayoutId id="2147484020" r:id="rId38"/>
    <p:sldLayoutId id="2147484021" r:id="rId39"/>
    <p:sldLayoutId id="2147484022" r:id="rId40"/>
    <p:sldLayoutId id="2147484023" r:id="rId41"/>
    <p:sldLayoutId id="2147484024" r:id="rId42"/>
    <p:sldLayoutId id="2147484025" r:id="rId43"/>
    <p:sldLayoutId id="2147484026" r:id="rId44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200" b="1" kern="1200">
          <a:solidFill>
            <a:schemeClr val="tx1"/>
          </a:solidFill>
          <a:latin typeface="+mj-lt"/>
          <a:ea typeface="ＭＳ Ｐゴシック" pitchFamily="-112" charset="-128"/>
          <a:cs typeface="ＭＳ Ｐゴシック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9pPr>
    </p:titleStyle>
    <p:bodyStyle>
      <a:lvl1pPr marL="2286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1pPr>
      <a:lvl2pPr marL="4572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2pPr>
      <a:lvl3pPr marL="6858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3pPr>
      <a:lvl4pPr marL="914400" indent="-228600" algn="l" defTabSz="457200" rtl="0" eaLnBrk="1" fontAlgn="base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4pPr>
      <a:lvl5pPr marL="1143000" indent="-228600" algn="l" defTabSz="457200" rtl="0" eaLnBrk="1" fontAlgn="base" hangingPunct="1">
        <a:spcBef>
          <a:spcPts val="600"/>
        </a:spcBef>
        <a:spcAft>
          <a:spcPts val="600"/>
        </a:spcAft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D5123"/>
                </a:solidFill>
              </a:rPr>
              <a:t>driversselect</a:t>
            </a:r>
            <a:r>
              <a:rPr lang="en-US" dirty="0"/>
              <a:t> </a:t>
            </a:r>
            <a:r>
              <a:rPr lang="en-US" dirty="0" smtClean="0"/>
              <a:t>Recon Q2 2x2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800" dirty="0" smtClean="0"/>
              <a:t>WIG: Improve Recon Operation to consistently deliver production quality &amp; quarterly targets</a:t>
            </a:r>
            <a:endParaRPr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514600" y="4114800"/>
            <a:ext cx="1143000" cy="738664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</p:spPr>
        <p:txBody>
          <a:bodyPr wrap="square" lIns="0" rIns="0" bIns="45720" anchor="ctr" anchorCtr="1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914400" eaLnBrk="0" hangingPunct="0">
              <a:spcBef>
                <a:spcPct val="20000"/>
              </a:spcBef>
              <a:buClr>
                <a:srgbClr val="FE9B03"/>
              </a:buClr>
              <a:buSzPct val="100000"/>
            </a:pPr>
            <a:r>
              <a:rPr lang="en-US" sz="1400" b="1" dirty="0" smtClean="0">
                <a:solidFill>
                  <a:srgbClr val="000000"/>
                </a:solidFill>
                <a:latin typeface="+mn-lt"/>
                <a:cs typeface="Century Gothic"/>
              </a:rPr>
              <a:t>Introducing New Processes</a:t>
            </a:r>
            <a:endParaRPr lang="en-US" sz="1400" b="1" dirty="0">
              <a:solidFill>
                <a:srgbClr val="000000"/>
              </a:solidFill>
              <a:latin typeface="+mn-lt"/>
              <a:cs typeface="Century Gothic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886200" y="4159479"/>
            <a:ext cx="914400" cy="954107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</p:spPr>
        <p:txBody>
          <a:bodyPr lIns="0" rIns="0" bIns="45720" anchor="ctr" anchorCtr="1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914400" eaLnBrk="0" hangingPunct="0">
              <a:spcBef>
                <a:spcPct val="20000"/>
              </a:spcBef>
              <a:buClr>
                <a:srgbClr val="FE9B03"/>
              </a:buClr>
              <a:buSzPct val="100000"/>
            </a:pPr>
            <a:r>
              <a:rPr lang="en-US" sz="1400" b="1" dirty="0" smtClean="0">
                <a:solidFill>
                  <a:srgbClr val="000000"/>
                </a:solidFill>
                <a:latin typeface="+mn-lt"/>
                <a:cs typeface="Century Gothic"/>
              </a:rPr>
              <a:t>Implement Internal PDR &amp; Cosmetics</a:t>
            </a:r>
            <a:endParaRPr lang="en-US" sz="1400" b="1" dirty="0">
              <a:solidFill>
                <a:srgbClr val="000000"/>
              </a:solidFill>
              <a:latin typeface="+mn-lt"/>
              <a:cs typeface="Century Gothic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820424" y="6017426"/>
            <a:ext cx="2286000" cy="307777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</p:spPr>
        <p:txBody>
          <a:bodyPr wrap="square" lIns="0" rIns="0" bIns="45720" anchor="ctr" anchorCtr="1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914400" eaLnBrk="0" hangingPunct="0">
              <a:spcBef>
                <a:spcPct val="20000"/>
              </a:spcBef>
              <a:buClr>
                <a:srgbClr val="FE9B03"/>
              </a:buClr>
              <a:buSzPct val="100000"/>
            </a:pPr>
            <a:r>
              <a:rPr lang="en-US" sz="1400" b="1" dirty="0" smtClean="0">
                <a:solidFill>
                  <a:srgbClr val="000000"/>
                </a:solidFill>
                <a:latin typeface="+mn-lt"/>
                <a:cs typeface="Century Gothic"/>
              </a:rPr>
              <a:t>Onsite </a:t>
            </a:r>
            <a:r>
              <a:rPr lang="en-US" sz="1400" b="1" dirty="0" err="1" smtClean="0">
                <a:solidFill>
                  <a:srgbClr val="000000"/>
                </a:solidFill>
                <a:latin typeface="+mn-lt"/>
                <a:cs typeface="Century Gothic"/>
              </a:rPr>
              <a:t>Bodyshop</a:t>
            </a:r>
            <a:endParaRPr lang="en-US" sz="1400" b="1" dirty="0">
              <a:solidFill>
                <a:srgbClr val="000000"/>
              </a:solidFill>
              <a:latin typeface="+mn-lt"/>
              <a:cs typeface="Century Gothic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975480" y="1305403"/>
            <a:ext cx="1501519" cy="1169551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</p:spPr>
        <p:txBody>
          <a:bodyPr wrap="square" lIns="0" rIns="0" bIns="45720" anchor="ctr" anchorCtr="1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914400" eaLnBrk="0" hangingPunct="0">
              <a:spcBef>
                <a:spcPct val="20000"/>
              </a:spcBef>
              <a:buClr>
                <a:srgbClr val="FE9B03"/>
              </a:buClr>
              <a:buSzPct val="100000"/>
            </a:pPr>
            <a:r>
              <a:rPr lang="en-US" sz="1400" b="1" dirty="0" smtClean="0">
                <a:solidFill>
                  <a:srgbClr val="000000"/>
                </a:solidFill>
                <a:latin typeface="+mn-lt"/>
                <a:cs typeface="Century Gothic"/>
              </a:rPr>
              <a:t>Continue </a:t>
            </a:r>
            <a:r>
              <a:rPr lang="en-US" sz="1400" b="1" dirty="0">
                <a:solidFill>
                  <a:srgbClr val="000000"/>
                </a:solidFill>
                <a:latin typeface="+mn-lt"/>
                <a:cs typeface="Century Gothic"/>
              </a:rPr>
              <a:t>d</a:t>
            </a:r>
            <a:r>
              <a:rPr lang="en-US" sz="1400" b="1" dirty="0" smtClean="0">
                <a:solidFill>
                  <a:srgbClr val="000000"/>
                </a:solidFill>
                <a:latin typeface="+mn-lt"/>
                <a:cs typeface="Century Gothic"/>
              </a:rPr>
              <a:t>aily huddles with clear Production Commitments &amp; follow up (RM)</a:t>
            </a:r>
            <a:endParaRPr lang="en-US" sz="1400" b="1" dirty="0">
              <a:solidFill>
                <a:srgbClr val="000000"/>
              </a:solidFill>
              <a:latin typeface="+mn-lt"/>
              <a:cs typeface="Century Gothic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4987852" y="3859922"/>
            <a:ext cx="914400" cy="830997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</p:spPr>
        <p:txBody>
          <a:bodyPr lIns="0" rIns="0" bIns="45720" anchor="ctr" anchorCtr="1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914400" eaLnBrk="0" hangingPunct="0">
              <a:spcBef>
                <a:spcPct val="20000"/>
              </a:spcBef>
              <a:buClr>
                <a:srgbClr val="FE9B03"/>
              </a:buClr>
              <a:buSzPct val="100000"/>
            </a:pPr>
            <a:r>
              <a:rPr lang="en-US" sz="1200" b="1" dirty="0" smtClean="0">
                <a:solidFill>
                  <a:srgbClr val="000000"/>
                </a:solidFill>
                <a:latin typeface="+mn-lt"/>
                <a:cs typeface="Century Gothic"/>
              </a:rPr>
              <a:t>Tech Certification Training Program</a:t>
            </a:r>
            <a:endParaRPr lang="en-US" sz="1200" b="1" dirty="0">
              <a:solidFill>
                <a:srgbClr val="000000"/>
              </a:solidFill>
              <a:latin typeface="+mn-lt"/>
              <a:cs typeface="Century Gothic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7572223" y="5371096"/>
            <a:ext cx="1394790" cy="954107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</p:spPr>
        <p:txBody>
          <a:bodyPr wrap="square" lIns="0" rIns="0" bIns="45720" anchor="ctr" anchorCtr="1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914400" eaLnBrk="0" hangingPunct="0">
              <a:spcBef>
                <a:spcPct val="20000"/>
              </a:spcBef>
              <a:buClr>
                <a:srgbClr val="FE9B03"/>
              </a:buClr>
              <a:buSzPct val="100000"/>
            </a:pPr>
            <a:r>
              <a:rPr lang="en-US" sz="1400" b="1" dirty="0" smtClean="0">
                <a:solidFill>
                  <a:srgbClr val="000000"/>
                </a:solidFill>
                <a:latin typeface="+mn-lt"/>
                <a:cs typeface="Century Gothic"/>
              </a:rPr>
              <a:t>Identify Sullins replacement for wholesale &amp; arbitration </a:t>
            </a:r>
            <a:endParaRPr lang="en-US" sz="1400" b="1" dirty="0">
              <a:solidFill>
                <a:srgbClr val="000000"/>
              </a:solidFill>
              <a:latin typeface="+mn-lt"/>
              <a:cs typeface="Century Gothic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5978204" y="4279977"/>
            <a:ext cx="1607192" cy="1169551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</p:spPr>
        <p:txBody>
          <a:bodyPr wrap="square" lIns="0" rIns="0" bIns="45720" anchor="ctr" anchorCtr="1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914400" eaLnBrk="0" hangingPunct="0">
              <a:spcBef>
                <a:spcPct val="20000"/>
              </a:spcBef>
              <a:buClr>
                <a:srgbClr val="FE9B03"/>
              </a:buClr>
              <a:buSzPct val="100000"/>
            </a:pPr>
            <a:r>
              <a:rPr lang="en-US" sz="1400" b="1" dirty="0" smtClean="0">
                <a:solidFill>
                  <a:srgbClr val="000000"/>
                </a:solidFill>
                <a:latin typeface="+mn-lt"/>
                <a:cs typeface="Century Gothic"/>
              </a:rPr>
              <a:t> Cross train team to cover FQC, Inventory &amp; Photo AOR’s to backfill for vacations</a:t>
            </a:r>
            <a:endParaRPr lang="en-US" sz="1400" b="1" dirty="0">
              <a:solidFill>
                <a:srgbClr val="000000"/>
              </a:solidFill>
              <a:latin typeface="+mn-lt"/>
              <a:cs typeface="Century Gothic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1905000" y="3014919"/>
            <a:ext cx="1524000" cy="781752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</p:spPr>
        <p:txBody>
          <a:bodyPr wrap="square" lIns="0" rIns="0" bIns="45720" anchor="ctr" anchorCtr="1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914400" eaLnBrk="0" hangingPunct="0">
              <a:spcBef>
                <a:spcPct val="20000"/>
              </a:spcBef>
              <a:buClr>
                <a:srgbClr val="FE9B03"/>
              </a:buClr>
              <a:buSzPct val="100000"/>
            </a:pPr>
            <a:r>
              <a:rPr lang="en-US" sz="1400" b="1" dirty="0" err="1" smtClean="0">
                <a:solidFill>
                  <a:srgbClr val="000000"/>
                </a:solidFill>
                <a:latin typeface="+mn-lt"/>
                <a:cs typeface="Century Gothic"/>
              </a:rPr>
              <a:t>Stagen</a:t>
            </a:r>
            <a:r>
              <a:rPr lang="en-US" sz="1400" b="1" dirty="0" smtClean="0">
                <a:solidFill>
                  <a:srgbClr val="000000"/>
                </a:solidFill>
                <a:latin typeface="+mn-lt"/>
                <a:cs typeface="Century Gothic"/>
              </a:rPr>
              <a:t> Advanced Execution</a:t>
            </a:r>
          </a:p>
          <a:p>
            <a:pPr algn="ctr" defTabSz="914400" eaLnBrk="0" hangingPunct="0">
              <a:spcBef>
                <a:spcPct val="20000"/>
              </a:spcBef>
              <a:buClr>
                <a:srgbClr val="FE9B03"/>
              </a:buClr>
              <a:buSzPct val="100000"/>
            </a:pPr>
            <a:r>
              <a:rPr lang="en-US" sz="1400" b="1" dirty="0" smtClean="0">
                <a:solidFill>
                  <a:srgbClr val="000000"/>
                </a:solidFill>
                <a:latin typeface="+mn-lt"/>
                <a:cs typeface="Century Gothic"/>
              </a:rPr>
              <a:t>(RM)</a:t>
            </a:r>
            <a:endParaRPr lang="en-US" sz="1400" b="1" dirty="0">
              <a:solidFill>
                <a:srgbClr val="000000"/>
              </a:solidFill>
              <a:latin typeface="+mn-lt"/>
              <a:cs typeface="Century Gothic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7299455" y="2713302"/>
            <a:ext cx="1607192" cy="954107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</p:spPr>
        <p:txBody>
          <a:bodyPr wrap="square" lIns="0" rIns="0" bIns="45720" anchor="ctr" anchorCtr="1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914400" eaLnBrk="0" hangingPunct="0">
              <a:spcBef>
                <a:spcPct val="20000"/>
              </a:spcBef>
              <a:buClr>
                <a:srgbClr val="FE9B03"/>
              </a:buClr>
              <a:buSzPct val="100000"/>
            </a:pPr>
            <a:r>
              <a:rPr lang="en-US" sz="1400" b="1" dirty="0" smtClean="0">
                <a:solidFill>
                  <a:srgbClr val="000000"/>
                </a:solidFill>
                <a:latin typeface="+mn-lt"/>
                <a:cs typeface="Century Gothic"/>
              </a:rPr>
              <a:t>Ensure recon operates to the 3 key principles (RM) </a:t>
            </a:r>
            <a:endParaRPr lang="en-US" sz="1400" b="1" dirty="0">
              <a:solidFill>
                <a:srgbClr val="000000"/>
              </a:solidFill>
              <a:latin typeface="+mn-lt"/>
              <a:cs typeface="Century Gothic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781800" y="1484444"/>
            <a:ext cx="2139361" cy="1169551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</p:spPr>
        <p:txBody>
          <a:bodyPr wrap="square" lIns="0" rIns="0" bIns="45720" anchor="ctr" anchorCtr="1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914400" eaLnBrk="0" hangingPunct="0">
              <a:spcBef>
                <a:spcPct val="20000"/>
              </a:spcBef>
              <a:buClr>
                <a:srgbClr val="FE9B03"/>
              </a:buClr>
              <a:buSzPct val="100000"/>
            </a:pPr>
            <a:r>
              <a:rPr lang="en-US" sz="1400" b="1" dirty="0" smtClean="0">
                <a:solidFill>
                  <a:srgbClr val="000000"/>
                </a:solidFill>
                <a:latin typeface="+mn-lt"/>
                <a:cs typeface="Century Gothic"/>
              </a:rPr>
              <a:t>Meet weekly with Recon Stakeholders to game film &amp; agree on small improvement actions &amp; quality focus (RM)</a:t>
            </a:r>
            <a:endParaRPr lang="en-US" sz="1400" b="1" dirty="0">
              <a:solidFill>
                <a:srgbClr val="000000"/>
              </a:solidFill>
              <a:latin typeface="+mn-lt"/>
              <a:cs typeface="Century Gothic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80343" y="2598923"/>
            <a:ext cx="18058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877182" y="2514163"/>
            <a:ext cx="21800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W</a:t>
            </a:r>
            <a:r>
              <a:rPr lang="en-US" sz="1400" b="1" dirty="0" smtClean="0"/>
              <a:t>ork with Bobby to </a:t>
            </a:r>
            <a:r>
              <a:rPr lang="en-US" sz="1400" b="1" dirty="0"/>
              <a:t>Improve the quality of ds Mechanical inspection be more consistent &amp; efficient</a:t>
            </a:r>
          </a:p>
          <a:p>
            <a:r>
              <a:rPr lang="en-US" sz="1400" b="1" dirty="0" smtClean="0"/>
              <a:t>(RM)</a:t>
            </a:r>
            <a:endParaRPr lang="en-US" sz="1400" b="1" dirty="0"/>
          </a:p>
        </p:txBody>
      </p:sp>
      <p:sp>
        <p:nvSpPr>
          <p:cNvPr id="4" name="Rectangle 3"/>
          <p:cNvSpPr/>
          <p:nvPr/>
        </p:nvSpPr>
        <p:spPr>
          <a:xfrm>
            <a:off x="853081" y="1484444"/>
            <a:ext cx="187560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Improve the quality of ds Cosmetic Check In &amp; Check Out inspection to be more efficient &amp; consistent on quality (RM)</a:t>
            </a:r>
            <a:endParaRPr lang="en-US" sz="1400" b="1" dirty="0"/>
          </a:p>
        </p:txBody>
      </p:sp>
      <p:sp>
        <p:nvSpPr>
          <p:cNvPr id="7" name="Rectangle 6"/>
          <p:cNvSpPr/>
          <p:nvPr/>
        </p:nvSpPr>
        <p:spPr>
          <a:xfrm>
            <a:off x="2857309" y="1484444"/>
            <a:ext cx="205778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Implement &amp; embed a Quality Performance Awareness  process into the ds Recon Team (RM)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469957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FD5123"/>
                </a:solidFill>
              </a:rPr>
              <a:t>driversselect</a:t>
            </a:r>
            <a:r>
              <a:rPr lang="en-US" sz="2400" dirty="0"/>
              <a:t> Recon </a:t>
            </a:r>
            <a:r>
              <a:rPr lang="en-US" sz="2400" dirty="0" smtClean="0"/>
              <a:t>Q2 </a:t>
            </a:r>
            <a:r>
              <a:rPr lang="en-US" sz="2400" dirty="0"/>
              <a:t>2x2</a:t>
            </a:r>
            <a:br>
              <a:rPr lang="en-US" sz="2400" dirty="0"/>
            </a:b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1"/>
          </p:nvPr>
        </p:nvSpPr>
        <p:spPr>
          <a:xfrm>
            <a:off x="171450" y="533401"/>
            <a:ext cx="8840788" cy="725488"/>
          </a:xfrm>
        </p:spPr>
        <p:txBody>
          <a:bodyPr/>
          <a:lstStyle/>
          <a:p>
            <a:r>
              <a:rPr lang="en-US" sz="1800" dirty="0"/>
              <a:t>WIG: </a:t>
            </a:r>
            <a:r>
              <a:rPr lang="en-US" dirty="0"/>
              <a:t>Improve Recon Operation to consistently deliver production quality &amp; quarterly targets</a:t>
            </a:r>
          </a:p>
          <a:p>
            <a:endParaRPr lang="en-US" sz="1200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27"/>
          </p:nvPr>
        </p:nvSpPr>
        <p:spPr>
          <a:xfrm>
            <a:off x="171450" y="1066800"/>
            <a:ext cx="1645920" cy="1142999"/>
          </a:xfrm>
        </p:spPr>
        <p:txBody>
          <a:bodyPr/>
          <a:lstStyle/>
          <a:p>
            <a:r>
              <a:rPr lang="en-US" dirty="0"/>
              <a:t>Improve the quality of ds Cosmetic Check In &amp; Check Out inspection to be more efficient &amp; consistent on quality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5"/>
          </p:nvPr>
        </p:nvSpPr>
        <p:spPr>
          <a:xfrm>
            <a:off x="171450" y="2209799"/>
            <a:ext cx="1645920" cy="4433546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/>
              <a:t>Cosmetic </a:t>
            </a:r>
            <a:r>
              <a:rPr lang="en-US" dirty="0" smtClean="0"/>
              <a:t>Check </a:t>
            </a:r>
            <a:r>
              <a:rPr lang="en-US" dirty="0" smtClean="0"/>
              <a:t>inspection to focus on a more thorough inspection identifying cosmetics defect early in the process (</a:t>
            </a:r>
            <a:r>
              <a:rPr lang="en-US" b="1" dirty="0" smtClean="0"/>
              <a:t>RM, 4/11</a:t>
            </a:r>
            <a:r>
              <a:rPr lang="en-US" dirty="0" smtClean="0"/>
              <a:t>) </a:t>
            </a:r>
          </a:p>
          <a:p>
            <a:r>
              <a:rPr lang="en-US" dirty="0" smtClean="0"/>
              <a:t>Recreate Cosmetic Inspection Worksheet that will stay with the car to define identified and needed repair (</a:t>
            </a:r>
            <a:r>
              <a:rPr lang="en-US" b="1" dirty="0" smtClean="0"/>
              <a:t>RM, 4/4)</a:t>
            </a:r>
          </a:p>
          <a:p>
            <a:pPr marL="111125" lvl="1" indent="0">
              <a:buNone/>
            </a:pPr>
            <a:r>
              <a:rPr lang="en-US" dirty="0" smtClean="0"/>
              <a:t>Continue to train and embed FQC inspection checklist and process with team to ensure consistency (</a:t>
            </a:r>
            <a:r>
              <a:rPr lang="en-US" b="1" dirty="0" smtClean="0"/>
              <a:t>RM 3/14)</a:t>
            </a:r>
          </a:p>
          <a:p>
            <a:pPr marL="111125" lvl="1" indent="0">
              <a:buNone/>
            </a:pPr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8"/>
          </p:nvPr>
        </p:nvSpPr>
        <p:spPr>
          <a:xfrm>
            <a:off x="1959451" y="965203"/>
            <a:ext cx="1645920" cy="1142998"/>
          </a:xfrm>
        </p:spPr>
        <p:txBody>
          <a:bodyPr/>
          <a:lstStyle/>
          <a:p>
            <a:r>
              <a:rPr lang="en-US" dirty="0"/>
              <a:t>Implement &amp; embed a Quality Performance Awareness  process into the ds Recon Team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9"/>
          </p:nvPr>
        </p:nvSpPr>
        <p:spPr>
          <a:xfrm>
            <a:off x="1959451" y="2057400"/>
            <a:ext cx="1645920" cy="4585945"/>
          </a:xfrm>
        </p:spPr>
        <p:txBody>
          <a:bodyPr/>
          <a:lstStyle/>
          <a:p>
            <a:r>
              <a:rPr lang="en-US" dirty="0" smtClean="0"/>
              <a:t>Create and implement a Customer Care Awareness board that highlights NPS feedback and customer care complaints for the purpose of improving quality and game filming </a:t>
            </a:r>
            <a:r>
              <a:rPr lang="en-US" b="1" dirty="0" smtClean="0"/>
              <a:t>(RM, 3/14)</a:t>
            </a:r>
            <a:endParaRPr lang="en-US" b="1" dirty="0"/>
          </a:p>
          <a:p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Drill down on UCI technicians and FQC associates to benchmark learn to earn opportunities and reward successful behaviors focused on improved quality (RM, 3/21) (incentive </a:t>
            </a:r>
            <a:r>
              <a:rPr lang="en-US" dirty="0" smtClean="0"/>
              <a:t>based ..</a:t>
            </a:r>
            <a:r>
              <a:rPr lang="en-US" dirty="0" smtClean="0"/>
              <a:t>ex gift card, tool truck </a:t>
            </a:r>
            <a:r>
              <a:rPr lang="en-US" smtClean="0"/>
              <a:t>purchase credit</a:t>
            </a:r>
            <a:r>
              <a:rPr lang="en-US" smtClean="0"/>
              <a:t> or performance bonus)</a:t>
            </a:r>
            <a:endParaRPr lang="en-US" dirty="0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29"/>
          </p:nvPr>
        </p:nvSpPr>
        <p:spPr>
          <a:xfrm>
            <a:off x="3747452" y="1066800"/>
            <a:ext cx="1645920" cy="990600"/>
          </a:xfrm>
        </p:spPr>
        <p:txBody>
          <a:bodyPr/>
          <a:lstStyle/>
          <a:p>
            <a:r>
              <a:rPr lang="en-US" dirty="0"/>
              <a:t>Work with Bobby to Improve the quality of ds Mechanical inspection be more consistent &amp; efficient</a:t>
            </a:r>
          </a:p>
          <a:p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8"/>
          </p:nvPr>
        </p:nvSpPr>
        <p:spPr>
          <a:xfrm>
            <a:off x="3747452" y="2057400"/>
            <a:ext cx="1645920" cy="4800600"/>
          </a:xfrm>
        </p:spPr>
        <p:txBody>
          <a:bodyPr/>
          <a:lstStyle/>
          <a:p>
            <a:r>
              <a:rPr lang="en-US" dirty="0" smtClean="0"/>
              <a:t>Daily shop floor focus    follow up 3x daily after morning huddle to identify production constraints and game film opportunities prohibiting the team from achieving their daily commitment</a:t>
            </a:r>
          </a:p>
          <a:p>
            <a:endParaRPr lang="en-US" sz="800" dirty="0" smtClean="0"/>
          </a:p>
          <a:p>
            <a:r>
              <a:rPr lang="en-US" dirty="0" smtClean="0"/>
              <a:t>Support Bobby’s weekly Tech Quality Focus huddle  on Wednesday to discuss way to get recon  tech team more productive &amp; efficient focused on a quality end product</a:t>
            </a:r>
          </a:p>
          <a:p>
            <a:r>
              <a:rPr lang="en-US" dirty="0"/>
              <a:t>End of day recap to ensure the Production Flow board </a:t>
            </a:r>
            <a:r>
              <a:rPr lang="en-US" dirty="0" smtClean="0"/>
              <a:t>reflects </a:t>
            </a:r>
            <a:r>
              <a:rPr lang="en-US" dirty="0"/>
              <a:t>the days work and set up for the next days </a:t>
            </a:r>
            <a:r>
              <a:rPr lang="en-US" dirty="0" smtClean="0"/>
              <a:t>tech work load is staged and ready</a:t>
            </a:r>
            <a:endParaRPr lang="en-US" dirty="0"/>
          </a:p>
          <a:p>
            <a:endParaRPr lang="en-US" dirty="0"/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30"/>
          </p:nvPr>
        </p:nvSpPr>
        <p:spPr>
          <a:xfrm>
            <a:off x="5535453" y="1066800"/>
            <a:ext cx="1645920" cy="798512"/>
          </a:xfrm>
        </p:spPr>
        <p:txBody>
          <a:bodyPr/>
          <a:lstStyle/>
          <a:p>
            <a:pPr defTabSz="914400" eaLnBrk="0" hangingPunct="0">
              <a:spcBef>
                <a:spcPct val="20000"/>
              </a:spcBef>
              <a:buClr>
                <a:srgbClr val="FE9B03"/>
              </a:buClr>
              <a:buSzPct val="100000"/>
            </a:pPr>
            <a:r>
              <a:rPr lang="en-US" dirty="0">
                <a:solidFill>
                  <a:srgbClr val="000000"/>
                </a:solidFill>
                <a:cs typeface="Century Gothic"/>
              </a:rPr>
              <a:t>Continue daily huddles with clear Production Commitments &amp; follow up (RM)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7"/>
          </p:nvPr>
        </p:nvSpPr>
        <p:spPr>
          <a:xfrm>
            <a:off x="5535453" y="2057401"/>
            <a:ext cx="1645920" cy="4585946"/>
          </a:xfrm>
        </p:spPr>
        <p:txBody>
          <a:bodyPr/>
          <a:lstStyle/>
          <a:p>
            <a:r>
              <a:rPr lang="en-US" dirty="0" smtClean="0"/>
              <a:t>Conduct daily huddle at 0915 every morning to discuss production commitments &amp; quality (no longer 20 </a:t>
            </a:r>
            <a:r>
              <a:rPr lang="en-US" dirty="0" err="1" smtClean="0"/>
              <a:t>mins</a:t>
            </a:r>
            <a:r>
              <a:rPr lang="en-US" dirty="0" smtClean="0"/>
              <a:t>) </a:t>
            </a:r>
          </a:p>
          <a:p>
            <a:endParaRPr lang="en-US" dirty="0" smtClean="0"/>
          </a:p>
          <a:p>
            <a:r>
              <a:rPr lang="en-US" dirty="0" smtClean="0"/>
              <a:t>Discuss  each department’s capacity and capability to achieve commitments focusing on 3 questions  1) did you achieve previous days targets 2) What is todays commitment 3) do you foresee any roadblocks </a:t>
            </a:r>
          </a:p>
          <a:p>
            <a:endParaRPr lang="en-US" dirty="0" smtClean="0"/>
          </a:p>
          <a:p>
            <a:r>
              <a:rPr lang="en-US" dirty="0" smtClean="0"/>
              <a:t>Address issues or concerns outside of daily huddle to stay focused on production expectation</a:t>
            </a:r>
            <a:endParaRPr lang="en-US" dirty="0"/>
          </a:p>
          <a:p>
            <a:endParaRPr lang="en-US" sz="1050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31"/>
          </p:nvPr>
        </p:nvSpPr>
        <p:spPr>
          <a:xfrm>
            <a:off x="7366318" y="914403"/>
            <a:ext cx="1645920" cy="1142998"/>
          </a:xfrm>
        </p:spPr>
        <p:txBody>
          <a:bodyPr/>
          <a:lstStyle/>
          <a:p>
            <a:r>
              <a:rPr lang="en-US" dirty="0" smtClean="0"/>
              <a:t>Drive Daily:</a:t>
            </a:r>
          </a:p>
          <a:p>
            <a:r>
              <a:rPr lang="en-US" dirty="0" smtClean="0"/>
              <a:t>Ensure Recon Team is embracing the 3 Key Principles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6"/>
          </p:nvPr>
        </p:nvSpPr>
        <p:spPr>
          <a:xfrm>
            <a:off x="7323455" y="2057400"/>
            <a:ext cx="1645920" cy="4585945"/>
          </a:xfrm>
        </p:spPr>
        <p:txBody>
          <a:bodyPr/>
          <a:lstStyle/>
          <a:p>
            <a:r>
              <a:rPr lang="en-US" dirty="0" smtClean="0"/>
              <a:t>Drive the importance of Zone / Department ownership to ensure the team is being more efficient and focused.</a:t>
            </a:r>
          </a:p>
          <a:p>
            <a:endParaRPr lang="en-US" dirty="0" smtClean="0"/>
          </a:p>
          <a:p>
            <a:r>
              <a:rPr lang="en-US" dirty="0" smtClean="0"/>
              <a:t>Ensure work is dispatched according to the Recon Flow Process  UCI / Mech Parts dispatched by recon flow capacity &amp; evenly to meet daily goals</a:t>
            </a:r>
          </a:p>
          <a:p>
            <a:endParaRPr lang="en-US" dirty="0"/>
          </a:p>
          <a:p>
            <a:r>
              <a:rPr lang="en-US" dirty="0" smtClean="0"/>
              <a:t>End of day recap to ensure the Production Flow board reflects the days work and set up for the next days production and commitments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92246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Stagen 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6350">
          <a:solidFill>
            <a:schemeClr val="bg1">
              <a:lumMod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 marL="228600" indent="-228600" eaLnBrk="0" hangingPunct="0">
          <a:spcBef>
            <a:spcPts val="600"/>
          </a:spcBef>
          <a:buFont typeface="Arial" pitchFamily="34" charset="0"/>
          <a:buChar char="•"/>
          <a:defRPr sz="1600" dirty="0">
            <a:latin typeface="+mn-lt"/>
            <a:ea typeface="ＭＳ Ｐゴシック" pitchFamily="-112" charset="-128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Stagen Master Layou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wrap="square" lIns="0" tIns="0" rIns="0" bIns="0" rtlCol="0">
        <a:noAutofit/>
      </a:bodyPr>
      <a:lstStyle>
        <a:defPPr marL="228600" indent="-228600" eaLnBrk="0" hangingPunct="0">
          <a:spcBef>
            <a:spcPts val="600"/>
          </a:spcBef>
          <a:buFont typeface="Arial" pitchFamily="34" charset="0"/>
          <a:buChar char="•"/>
          <a:defRPr dirty="0" smtClean="0">
            <a:latin typeface="+mn-lt"/>
            <a:ea typeface="ＭＳ Ｐゴシック" pitchFamily="-112" charset="-128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2010 11 24 Stagen Master</Template>
  <TotalTime>0</TotalTime>
  <Words>608</Words>
  <Application>Microsoft Office PowerPoint</Application>
  <PresentationFormat>On-screen Show (4:3)</PresentationFormat>
  <Paragraphs>48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Stagen 2012</vt:lpstr>
      <vt:lpstr>1_Stagen Master Layouts</vt:lpstr>
      <vt:lpstr>driversselect Recon Q2 2x2</vt:lpstr>
      <vt:lpstr>driversselect Recon Q2 2x2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2014-12-22T15:34:27Z</dcterms:created>
  <dcterms:modified xsi:type="dcterms:W3CDTF">2015-03-24T20:32:18Z</dcterms:modified>
</cp:coreProperties>
</file>