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5"/>
  </p:notesMasterIdLst>
  <p:handoutMasterIdLst>
    <p:handoutMasterId r:id="rId6"/>
  </p:handoutMasterIdLst>
  <p:sldIdLst>
    <p:sldId id="308" r:id="rId3"/>
    <p:sldId id="309" r:id="rId4"/>
  </p:sldIdLst>
  <p:sldSz cx="9144000" cy="6858000" type="screen4x3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528">
          <p15:clr>
            <a:srgbClr val="A4A3A4"/>
          </p15:clr>
        </p15:guide>
        <p15:guide id="5" pos="432">
          <p15:clr>
            <a:srgbClr val="A4A3A4"/>
          </p15:clr>
        </p15:guide>
        <p15:guide id="6" pos="5664">
          <p15:clr>
            <a:srgbClr val="A4A3A4"/>
          </p15:clr>
        </p15:guide>
        <p15:guide id="7" pos="2304">
          <p15:clr>
            <a:srgbClr val="A4A3A4"/>
          </p15:clr>
        </p15:guide>
        <p15:guide id="8" pos="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2CC"/>
    <a:srgbClr val="FD5123"/>
    <a:srgbClr val="9E2B1E"/>
    <a:srgbClr val="E19100"/>
    <a:srgbClr val="465A8C"/>
    <a:srgbClr val="730B0B"/>
    <a:srgbClr val="EAD300"/>
    <a:srgbClr val="708B77"/>
    <a:srgbClr val="6C7C10"/>
    <a:srgbClr val="375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75544" autoAdjust="0"/>
  </p:normalViewPr>
  <p:slideViewPr>
    <p:cSldViewPr snapToObjects="1" showGuides="1">
      <p:cViewPr>
        <p:scale>
          <a:sx n="66" d="100"/>
          <a:sy n="66" d="100"/>
        </p:scale>
        <p:origin x="-2148" y="-156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8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8" y="1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249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8" y="8846249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18" y="1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1/2/2015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96913"/>
            <a:ext cx="4657725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9" tIns="46235" rIns="92469" bIns="4623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6" y="4424727"/>
            <a:ext cx="5485772" cy="4190917"/>
          </a:xfrm>
          <a:prstGeom prst="rect">
            <a:avLst/>
          </a:prstGeom>
        </p:spPr>
        <p:txBody>
          <a:bodyPr vert="horz" lIns="92469" tIns="46235" rIns="92469" bIns="46235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249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18" y="8846249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312">
              <a:defRPr/>
            </a:pPr>
            <a:endParaRPr lang="en-US" baseline="0" dirty="0" smtClean="0"/>
          </a:p>
          <a:p>
            <a:pPr defTabSz="91531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34D44-D6CD-44A9-AD79-7624AFD64F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7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34D44-D6CD-44A9-AD79-7624AFD64F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4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73152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Attendees</a:t>
            </a:r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DS 2014.12.16 Operational Planning Meeting Output v1 js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Driversselect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5123"/>
                </a:solidFill>
              </a:rPr>
              <a:t>driversselect</a:t>
            </a:r>
            <a:r>
              <a:rPr lang="en-US" dirty="0"/>
              <a:t> </a:t>
            </a:r>
            <a:r>
              <a:rPr lang="en-US" dirty="0" smtClean="0"/>
              <a:t>Recon Q1 2x2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WIG: Produce 50+ Cars per Week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14600" y="4114800"/>
            <a:ext cx="1143000" cy="738664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Introducing New Processes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86200" y="4267200"/>
            <a:ext cx="914400" cy="738664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Implement Internal PDR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726238" y="1581744"/>
            <a:ext cx="2286000" cy="52322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Ramon 100% Presence and Engaged (RM)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37199" y="1562436"/>
            <a:ext cx="1196401" cy="82484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Hire 4 Techs </a:t>
            </a:r>
          </a:p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(Total 9)</a:t>
            </a:r>
          </a:p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(RM)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08951" y="1905000"/>
            <a:ext cx="1189038" cy="738664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Hire Asst Recon Mgr  (RM)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877182" y="1562436"/>
            <a:ext cx="1752218" cy="95410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Drive Daily huddles with clear Production Commitments (RM)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55408" y="5104568"/>
            <a:ext cx="914400" cy="738664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Tech Training Program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280343" y="4191000"/>
            <a:ext cx="1394790" cy="738664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Hand off Recon Cust Care to Sullins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772400" y="5478816"/>
            <a:ext cx="902733" cy="52322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Hire QA Mgr  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143000" y="2634224"/>
            <a:ext cx="939799" cy="997196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Stagen Advanced Execution</a:t>
            </a:r>
          </a:p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(RM)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34610" y="2821023"/>
            <a:ext cx="1928190" cy="738664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Ensure recon operates to the 3 key principles (RM) 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81600" y="3975556"/>
            <a:ext cx="1394790" cy="116955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Meet </a:t>
            </a:r>
            <a:r>
              <a:rPr lang="en-US" sz="1400" b="1" dirty="0" err="1" smtClean="0">
                <a:solidFill>
                  <a:srgbClr val="000000"/>
                </a:solidFill>
                <a:latin typeface="+mn-lt"/>
                <a:cs typeface="Century Gothic"/>
              </a:rPr>
              <a:t>sullins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+mn-lt"/>
                <a:cs typeface="Century Gothic"/>
              </a:rPr>
              <a:t>bobbie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 weekly to agree small improvement actions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995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D5123"/>
                </a:solidFill>
              </a:rPr>
              <a:t>driversselect</a:t>
            </a:r>
            <a:r>
              <a:rPr lang="en-US" sz="2400" dirty="0"/>
              <a:t> Recon Q1 2x2</a:t>
            </a:r>
            <a:br>
              <a:rPr lang="en-US" sz="2400" dirty="0"/>
            </a:b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WIG: Produce 50+ Cars per Week</a:t>
            </a:r>
          </a:p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/>
          </p:nvPr>
        </p:nvSpPr>
        <p:spPr>
          <a:xfrm>
            <a:off x="171450" y="1066800"/>
            <a:ext cx="1645920" cy="1142999"/>
          </a:xfrm>
        </p:spPr>
        <p:txBody>
          <a:bodyPr/>
          <a:lstStyle/>
          <a:p>
            <a:r>
              <a:rPr lang="en-US" dirty="0" smtClean="0"/>
              <a:t>Selectively </a:t>
            </a:r>
            <a:r>
              <a:rPr lang="en-US" sz="1400" dirty="0" smtClean="0"/>
              <a:t>Invest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Hire 4 Techs by close of QTR 1to bring Tech count to 9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71450" y="2057401"/>
            <a:ext cx="1645920" cy="4585944"/>
          </a:xfrm>
        </p:spPr>
        <p:txBody>
          <a:bodyPr/>
          <a:lstStyle/>
          <a:p>
            <a:r>
              <a:rPr lang="en-US" dirty="0" smtClean="0"/>
              <a:t>Dedicate time daily to source, interview, screen technician candidates (minimum 1.5 </a:t>
            </a:r>
            <a:r>
              <a:rPr lang="en-US" dirty="0" smtClean="0"/>
              <a:t>hrs. </a:t>
            </a:r>
            <a:r>
              <a:rPr lang="en-US" dirty="0" smtClean="0"/>
              <a:t>daily)</a:t>
            </a:r>
          </a:p>
          <a:p>
            <a:r>
              <a:rPr lang="en-US" dirty="0" smtClean="0"/>
              <a:t>(2) Recent Tech Hires</a:t>
            </a:r>
          </a:p>
          <a:p>
            <a:pPr lvl="1">
              <a:buFontTx/>
              <a:buChar char="-"/>
            </a:pPr>
            <a:r>
              <a:rPr lang="en-US" dirty="0" smtClean="0"/>
              <a:t>William Johnson</a:t>
            </a:r>
          </a:p>
          <a:p>
            <a:pPr lvl="1">
              <a:buFontTx/>
              <a:buChar char="-"/>
            </a:pPr>
            <a:r>
              <a:rPr lang="en-US" dirty="0" smtClean="0"/>
              <a:t>David </a:t>
            </a:r>
            <a:r>
              <a:rPr lang="en-US" dirty="0" err="1" smtClean="0"/>
              <a:t>Gamez</a:t>
            </a:r>
            <a:endParaRPr lang="en-US" dirty="0" smtClean="0"/>
          </a:p>
          <a:p>
            <a:pPr marL="111125" lvl="1" indent="0">
              <a:buNone/>
            </a:pPr>
            <a:endParaRPr lang="en-US" dirty="0" smtClean="0"/>
          </a:p>
          <a:p>
            <a:pPr marL="111125" lvl="1" indent="0">
              <a:buNone/>
            </a:pPr>
            <a:r>
              <a:rPr lang="en-US" dirty="0"/>
              <a:t>-</a:t>
            </a:r>
            <a:r>
              <a:rPr lang="en-US" dirty="0" smtClean="0"/>
              <a:t>Current tech count is 6 pending the start of </a:t>
            </a:r>
            <a:r>
              <a:rPr lang="en-US" dirty="0" err="1" smtClean="0"/>
              <a:t>Gamez</a:t>
            </a:r>
            <a:r>
              <a:rPr lang="en-US" dirty="0" smtClean="0"/>
              <a:t> will make it (7) still needing 2 to close the QTR</a:t>
            </a:r>
          </a:p>
          <a:p>
            <a:pPr marL="111125" lvl="1" indent="0">
              <a:buNone/>
            </a:pPr>
            <a:endParaRPr lang="en-US" dirty="0"/>
          </a:p>
          <a:p>
            <a:pPr marL="111125" lvl="1" indent="0">
              <a:buNone/>
            </a:pPr>
            <a:r>
              <a:rPr lang="en-US" b="1" dirty="0" smtClean="0"/>
              <a:t>Joe Roles  Tech interview scheduled for 1/5/15 @ 10am</a:t>
            </a:r>
          </a:p>
          <a:p>
            <a:pPr marL="111125" lvl="1" indent="0">
              <a:buNone/>
            </a:pPr>
            <a:r>
              <a:rPr lang="en-US" b="1" dirty="0" smtClean="0"/>
              <a:t>Jack </a:t>
            </a:r>
            <a:r>
              <a:rPr lang="en-US" b="1" dirty="0" err="1" smtClean="0"/>
              <a:t>Grudtz</a:t>
            </a:r>
            <a:r>
              <a:rPr lang="en-US" b="1" dirty="0" smtClean="0"/>
              <a:t> Tech Interview scheduled for 1/8/15 @ 1330hrs</a:t>
            </a:r>
            <a:endParaRPr lang="en-US" b="1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8"/>
          </p:nvPr>
        </p:nvSpPr>
        <p:spPr>
          <a:xfrm>
            <a:off x="1959451" y="1066800"/>
            <a:ext cx="1645920" cy="1142998"/>
          </a:xfrm>
        </p:spPr>
        <p:txBody>
          <a:bodyPr/>
          <a:lstStyle/>
          <a:p>
            <a:r>
              <a:rPr lang="en-US" dirty="0" smtClean="0"/>
              <a:t>Selectively Invest:</a:t>
            </a:r>
          </a:p>
          <a:p>
            <a:r>
              <a:rPr lang="en-US" dirty="0" smtClean="0"/>
              <a:t>Hire and Train Asst. Recon </a:t>
            </a:r>
            <a:r>
              <a:rPr lang="en-US" dirty="0" smtClean="0"/>
              <a:t>Mgr.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1959451" y="2057400"/>
            <a:ext cx="1645920" cy="4585945"/>
          </a:xfrm>
        </p:spPr>
        <p:txBody>
          <a:bodyPr/>
          <a:lstStyle/>
          <a:p>
            <a:r>
              <a:rPr lang="en-US" dirty="0" smtClean="0"/>
              <a:t>Dedicate </a:t>
            </a:r>
            <a:r>
              <a:rPr lang="en-US" dirty="0"/>
              <a:t>time daily to source, interview, screen </a:t>
            </a:r>
            <a:r>
              <a:rPr lang="en-US" dirty="0" smtClean="0"/>
              <a:t>mgr. </a:t>
            </a:r>
            <a:r>
              <a:rPr lang="en-US" dirty="0" smtClean="0"/>
              <a:t>&amp; technician candidates </a:t>
            </a:r>
            <a:r>
              <a:rPr lang="en-US" dirty="0"/>
              <a:t>(minimum 1.5 </a:t>
            </a:r>
            <a:r>
              <a:rPr lang="en-US" dirty="0" smtClean="0"/>
              <a:t>hrs. </a:t>
            </a:r>
            <a:r>
              <a:rPr lang="en-US" dirty="0"/>
              <a:t>daily)</a:t>
            </a:r>
          </a:p>
          <a:p>
            <a:endParaRPr lang="en-US" dirty="0" smtClean="0"/>
          </a:p>
          <a:p>
            <a:r>
              <a:rPr lang="en-US" dirty="0" smtClean="0"/>
              <a:t>Currently in the offer phase for Jose Enrique Garcia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9"/>
          </p:nvPr>
        </p:nvSpPr>
        <p:spPr>
          <a:xfrm>
            <a:off x="3747452" y="1066800"/>
            <a:ext cx="1645920" cy="1142998"/>
          </a:xfrm>
        </p:spPr>
        <p:txBody>
          <a:bodyPr/>
          <a:lstStyle/>
          <a:p>
            <a:r>
              <a:rPr lang="en-US" dirty="0" smtClean="0"/>
              <a:t>Drive Daily:</a:t>
            </a:r>
          </a:p>
          <a:p>
            <a:r>
              <a:rPr lang="en-US" dirty="0" smtClean="0"/>
              <a:t>100% Presence &amp; Engaged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3747452" y="2057400"/>
            <a:ext cx="1645920" cy="4800600"/>
          </a:xfrm>
        </p:spPr>
        <p:txBody>
          <a:bodyPr/>
          <a:lstStyle/>
          <a:p>
            <a:r>
              <a:rPr lang="en-US" dirty="0" smtClean="0"/>
              <a:t>Daily shop floor focus    follow up 3x daily after morning huddle to identify production constraints and game film opportunities prohibiting the team from achieving their daily commitment</a:t>
            </a:r>
          </a:p>
          <a:p>
            <a:endParaRPr lang="en-US" sz="800" dirty="0" smtClean="0"/>
          </a:p>
          <a:p>
            <a:r>
              <a:rPr lang="en-US" dirty="0" smtClean="0"/>
              <a:t>Conduct weekly leadership huddle </a:t>
            </a:r>
            <a:r>
              <a:rPr lang="en-US" dirty="0" smtClean="0"/>
              <a:t> on Wednesday to </a:t>
            </a:r>
            <a:r>
              <a:rPr lang="en-US" dirty="0" smtClean="0"/>
              <a:t>discuss way to get recon more productive </a:t>
            </a:r>
            <a:r>
              <a:rPr lang="en-US" dirty="0" smtClean="0"/>
              <a:t>&amp; efficient</a:t>
            </a:r>
            <a:r>
              <a:rPr lang="en-US" dirty="0" smtClean="0"/>
              <a:t>. Establish WWW for identified items</a:t>
            </a:r>
          </a:p>
          <a:p>
            <a:r>
              <a:rPr lang="en-US" dirty="0"/>
              <a:t>End of day recap to ensure the Production Flow board </a:t>
            </a:r>
            <a:r>
              <a:rPr lang="en-US" dirty="0" smtClean="0"/>
              <a:t>reflects </a:t>
            </a:r>
            <a:r>
              <a:rPr lang="en-US" dirty="0"/>
              <a:t>the days work and set up for the next days production and commitments</a:t>
            </a:r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5535453" y="1066800"/>
            <a:ext cx="1645920" cy="1142998"/>
          </a:xfrm>
        </p:spPr>
        <p:txBody>
          <a:bodyPr/>
          <a:lstStyle/>
          <a:p>
            <a:r>
              <a:rPr lang="en-US" dirty="0" smtClean="0"/>
              <a:t>Drive Daily</a:t>
            </a:r>
          </a:p>
          <a:p>
            <a:r>
              <a:rPr lang="en-US" dirty="0" smtClean="0"/>
              <a:t>Daily Team huddles establish clear Recon Output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5535453" y="2057401"/>
            <a:ext cx="1645920" cy="4585946"/>
          </a:xfrm>
        </p:spPr>
        <p:txBody>
          <a:bodyPr/>
          <a:lstStyle/>
          <a:p>
            <a:r>
              <a:rPr lang="en-US" dirty="0" smtClean="0"/>
              <a:t>Conduct daily huddle at 0915 every morning to discuss production commitments (no longer 20 </a:t>
            </a:r>
            <a:r>
              <a:rPr lang="en-US" dirty="0" err="1" smtClean="0"/>
              <a:t>mins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Discuss  each department’s capacity and capability to achieve commitments focusing on 3 questions  1) did you achieve previous days targets 2) What is todays commitment 3) do you foresee any roadblocks </a:t>
            </a:r>
          </a:p>
          <a:p>
            <a:endParaRPr lang="en-US" dirty="0" smtClean="0"/>
          </a:p>
          <a:p>
            <a:r>
              <a:rPr lang="en-US" dirty="0" smtClean="0"/>
              <a:t>Address issues or concerns outside of daily huddle to stay focused on production expectation</a:t>
            </a:r>
            <a:endParaRPr lang="en-US" dirty="0"/>
          </a:p>
          <a:p>
            <a:endParaRPr lang="en-US" sz="1050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1"/>
          </p:nvPr>
        </p:nvSpPr>
        <p:spPr>
          <a:xfrm>
            <a:off x="7323455" y="1066800"/>
            <a:ext cx="1645920" cy="1142998"/>
          </a:xfrm>
        </p:spPr>
        <p:txBody>
          <a:bodyPr/>
          <a:lstStyle/>
          <a:p>
            <a:r>
              <a:rPr lang="en-US" dirty="0" smtClean="0"/>
              <a:t>Drive Daily:</a:t>
            </a:r>
          </a:p>
          <a:p>
            <a:r>
              <a:rPr lang="en-US" dirty="0" smtClean="0"/>
              <a:t>Ensure Recon Team is embracing the 3 Key Principles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7323455" y="2057400"/>
            <a:ext cx="1645920" cy="4585945"/>
          </a:xfrm>
        </p:spPr>
        <p:txBody>
          <a:bodyPr/>
          <a:lstStyle/>
          <a:p>
            <a:r>
              <a:rPr lang="en-US" dirty="0" smtClean="0"/>
              <a:t>Drive the importance of Zone / Department ownership to ensure the team is being more efficient and focused.</a:t>
            </a:r>
          </a:p>
          <a:p>
            <a:endParaRPr lang="en-US" dirty="0" smtClean="0"/>
          </a:p>
          <a:p>
            <a:r>
              <a:rPr lang="en-US" dirty="0" smtClean="0"/>
              <a:t>Ensure work is dispatched according to the Recon Flow Process </a:t>
            </a:r>
            <a:r>
              <a:rPr lang="en-US" dirty="0" smtClean="0"/>
              <a:t> 2 UCI per tech per day / Mech Parts dispatched by recon flow capacity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End of day recap to ensure the Production Flow board </a:t>
            </a:r>
            <a:r>
              <a:rPr lang="en-US" dirty="0" smtClean="0"/>
              <a:t>reflects the </a:t>
            </a:r>
            <a:r>
              <a:rPr lang="en-US" dirty="0" smtClean="0"/>
              <a:t>days work and set up for the next days production and commitments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224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468</Words>
  <Application>Microsoft Office PowerPoint</Application>
  <PresentationFormat>On-screen Show (4:3)</PresentationFormat>
  <Paragraphs>58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Stagen 2012</vt:lpstr>
      <vt:lpstr>1_Stagen Master Layouts</vt:lpstr>
      <vt:lpstr>driversselect Recon Q1 2x2</vt:lpstr>
      <vt:lpstr>driversselect Recon Q1 2x2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2014-12-22T15:34:27Z</dcterms:created>
  <dcterms:modified xsi:type="dcterms:W3CDTF">2015-01-03T00:09:26Z</dcterms:modified>
</cp:coreProperties>
</file>