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media/image2.jpg" ContentType="image/jp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7" r:id="rId2"/>
    <p:sldId id="268" r:id="rId3"/>
    <p:sldId id="264" r:id="rId4"/>
    <p:sldId id="265" r:id="rId5"/>
    <p:sldId id="266" r:id="rId6"/>
    <p:sldId id="269" r:id="rId7"/>
  </p:sldIdLst>
  <p:sldSz cx="9875838" cy="7772400"/>
  <p:notesSz cx="7102475" cy="9388475"/>
  <p:defaultTextStyle>
    <a:defPPr>
      <a:defRPr lang="en-US"/>
    </a:defPPr>
    <a:lvl1pPr marL="0" algn="l" defTabSz="99788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8943" algn="l" defTabSz="99788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7887" algn="l" defTabSz="99788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6830" algn="l" defTabSz="99788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5774" algn="l" defTabSz="99788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94719" algn="l" defTabSz="99788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93662" algn="l" defTabSz="99788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92606" algn="l" defTabSz="99788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91549" algn="l" defTabSz="99788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Blank Template" id="{E535B05B-0E46-42DA-8795-99D57477BAC2}">
          <p14:sldIdLst/>
        </p14:section>
        <p14:section name="Q1 Templates" id="{F4840810-F25E-4474-9832-902C9167B038}">
          <p14:sldIdLst>
            <p14:sldId id="267"/>
            <p14:sldId id="268"/>
            <p14:sldId id="264"/>
            <p14:sldId id="265"/>
            <p14:sldId id="266"/>
            <p14:sldId id="26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92">
          <p15:clr>
            <a:srgbClr val="A4A3A4"/>
          </p15:clr>
        </p15:guide>
        <p15:guide id="2" pos="315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reston Hund" initials="PH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89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58" d="100"/>
          <a:sy n="58" d="100"/>
        </p:scale>
        <p:origin x="1320" y="24"/>
      </p:cViewPr>
      <p:guideLst>
        <p:guide orient="horz" pos="192"/>
        <p:guide pos="315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77739" cy="469424"/>
          </a:xfrm>
          <a:prstGeom prst="rect">
            <a:avLst/>
          </a:prstGeom>
        </p:spPr>
        <p:txBody>
          <a:bodyPr vert="horz" lIns="94293" tIns="47148" rIns="94293" bIns="4714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2"/>
            <a:ext cx="3077739" cy="469424"/>
          </a:xfrm>
          <a:prstGeom prst="rect">
            <a:avLst/>
          </a:prstGeom>
        </p:spPr>
        <p:txBody>
          <a:bodyPr vert="horz" lIns="94293" tIns="47148" rIns="94293" bIns="47148" rtlCol="0"/>
          <a:lstStyle>
            <a:lvl1pPr algn="r">
              <a:defRPr sz="1200"/>
            </a:lvl1pPr>
          </a:lstStyle>
          <a:p>
            <a:fld id="{F34AB268-C662-4E03-B25B-2FF241543D22}" type="datetimeFigureOut">
              <a:rPr lang="en-US" smtClean="0"/>
              <a:t>2/16/2015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14450" y="703263"/>
            <a:ext cx="447357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93" tIns="47148" rIns="94293" bIns="4714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59527"/>
            <a:ext cx="5681980" cy="4224814"/>
          </a:xfrm>
          <a:prstGeom prst="rect">
            <a:avLst/>
          </a:prstGeom>
        </p:spPr>
        <p:txBody>
          <a:bodyPr vert="horz" lIns="94293" tIns="47148" rIns="94293" bIns="4714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5"/>
            <a:ext cx="3077739" cy="469424"/>
          </a:xfrm>
          <a:prstGeom prst="rect">
            <a:avLst/>
          </a:prstGeom>
        </p:spPr>
        <p:txBody>
          <a:bodyPr vert="horz" lIns="94293" tIns="47148" rIns="94293" bIns="4714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5"/>
            <a:ext cx="3077739" cy="469424"/>
          </a:xfrm>
          <a:prstGeom prst="rect">
            <a:avLst/>
          </a:prstGeom>
        </p:spPr>
        <p:txBody>
          <a:bodyPr vert="horz" lIns="94293" tIns="47148" rIns="94293" bIns="47148" rtlCol="0" anchor="b"/>
          <a:lstStyle>
            <a:lvl1pPr algn="r">
              <a:defRPr sz="1200"/>
            </a:lvl1pPr>
          </a:lstStyle>
          <a:p>
            <a:fld id="{80BAB81D-291C-4A1C-8A18-ADF6C7A06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821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9788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98943" algn="l" defTabSz="99788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97887" algn="l" defTabSz="99788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96830" algn="l" defTabSz="99788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95774" algn="l" defTabSz="99788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494719" algn="l" defTabSz="99788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993662" algn="l" defTabSz="99788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492606" algn="l" defTabSz="99788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991549" algn="l" defTabSz="99788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AB81D-291C-4A1C-8A18-ADF6C7A066E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735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0633" y="304800"/>
            <a:ext cx="5843204" cy="420264"/>
          </a:xfrm>
        </p:spPr>
        <p:txBody>
          <a:bodyPr anchor="ctr">
            <a:noAutofit/>
          </a:bodyPr>
          <a:lstStyle>
            <a:lvl1pPr algn="l">
              <a:defRPr sz="2000">
                <a:latin typeface="Trade Gothic LT Std Cn" pitchFamily="50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3642519" y="7541568"/>
            <a:ext cx="25908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978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0" dirty="0" smtClean="0">
                <a:solidFill>
                  <a:srgbClr val="898989"/>
                </a:solidFill>
              </a:rPr>
              <a:t>© </a:t>
            </a:r>
            <a:r>
              <a:rPr lang="en-US" sz="800" b="0" dirty="0" smtClean="0">
                <a:solidFill>
                  <a:srgbClr val="898989"/>
                </a:solidFill>
              </a:rPr>
              <a:t>Stagen</a:t>
            </a:r>
            <a:r>
              <a:rPr lang="en-US" sz="900" b="0" dirty="0" smtClean="0">
                <a:solidFill>
                  <a:srgbClr val="898989"/>
                </a:solidFill>
              </a:rPr>
              <a:t> All Rights Reserved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6929" y="417853"/>
            <a:ext cx="2361590" cy="194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66177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Graphic with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7"/>
          </p:nvPr>
        </p:nvSpPr>
        <p:spPr>
          <a:xfrm>
            <a:off x="5143665" y="1590464"/>
            <a:ext cx="4589866" cy="5872479"/>
          </a:xfrm>
        </p:spPr>
        <p:txBody>
          <a:bodyPr lIns="0" tIns="0" rIns="0" bIns="0"/>
          <a:lstStyle>
            <a:lvl1pPr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8"/>
          </p:nvPr>
        </p:nvSpPr>
        <p:spPr>
          <a:xfrm>
            <a:off x="185172" y="1590464"/>
            <a:ext cx="4545286" cy="5872479"/>
          </a:xfrm>
        </p:spPr>
        <p:txBody>
          <a:bodyPr lIns="0" tIns="0" rIns="0" bIns="0"/>
          <a:lstStyle>
            <a:lvl1pPr>
              <a:spcBef>
                <a:spcPts val="441"/>
              </a:spcBef>
              <a:spcAft>
                <a:spcPts val="441"/>
              </a:spcAft>
              <a:defRPr/>
            </a:lvl1pPr>
            <a:lvl2pPr>
              <a:spcBef>
                <a:spcPts val="441"/>
              </a:spcBef>
              <a:spcAft>
                <a:spcPts val="441"/>
              </a:spcAft>
              <a:defRPr/>
            </a:lvl2pPr>
            <a:lvl3pPr>
              <a:spcBef>
                <a:spcPts val="441"/>
              </a:spcBef>
              <a:spcAft>
                <a:spcPts val="441"/>
              </a:spcAft>
              <a:buFont typeface="Arial" pitchFamily="34" charset="0"/>
              <a:buChar char="•"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185172" y="834814"/>
            <a:ext cx="9548358" cy="591926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800"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087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3357786" y="7228332"/>
            <a:ext cx="3160267" cy="38862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493792" y="7228332"/>
            <a:ext cx="2271443" cy="38862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2/16/2015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7110603" y="7228332"/>
            <a:ext cx="2271443" cy="38862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12925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3792" y="311256"/>
            <a:ext cx="8888254" cy="1295400"/>
          </a:xfrm>
          <a:prstGeom prst="rect">
            <a:avLst/>
          </a:prstGeom>
        </p:spPr>
        <p:txBody>
          <a:bodyPr vert="horz" lIns="99789" tIns="49894" rIns="99789" bIns="49894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3792" y="1813561"/>
            <a:ext cx="8888254" cy="5129424"/>
          </a:xfrm>
          <a:prstGeom prst="rect">
            <a:avLst/>
          </a:prstGeom>
        </p:spPr>
        <p:txBody>
          <a:bodyPr vert="horz" lIns="99789" tIns="49894" rIns="99789" bIns="4989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584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</p:sldLayoutIdLst>
  <p:hf sldNum="0" hdr="0" dt="0"/>
  <p:txStyles>
    <p:titleStyle>
      <a:lvl1pPr algn="ctr" defTabSz="997887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4208" indent="-374208" algn="l" defTabSz="997887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10783" indent="-311839" algn="l" defTabSz="997887" rtl="0" eaLnBrk="1" latinLnBrk="0" hangingPunct="1">
        <a:spcBef>
          <a:spcPct val="20000"/>
        </a:spcBef>
        <a:buFont typeface="Arial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47359" indent="-249472" algn="l" defTabSz="997887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6302" indent="-249472" algn="l" defTabSz="997887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5247" indent="-249472" algn="l" defTabSz="997887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44190" indent="-249472" algn="l" defTabSz="997887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43133" indent="-249472" algn="l" defTabSz="997887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42078" indent="-249472" algn="l" defTabSz="997887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41021" indent="-249472" algn="l" defTabSz="997887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788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8943" algn="l" defTabSz="99788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7887" algn="l" defTabSz="99788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6830" algn="l" defTabSz="99788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5774" algn="l" defTabSz="99788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94719" algn="l" defTabSz="99788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93662" algn="l" defTabSz="99788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2606" algn="l" defTabSz="99788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91549" algn="l" defTabSz="99788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8500549"/>
              </p:ext>
            </p:extLst>
          </p:nvPr>
        </p:nvGraphicFramePr>
        <p:xfrm>
          <a:off x="365919" y="838200"/>
          <a:ext cx="9296400" cy="37041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0961"/>
                <a:gridCol w="1723235"/>
                <a:gridCol w="3671241"/>
                <a:gridCol w="1950963"/>
              </a:tblGrid>
              <a:tr h="34629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Meeting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marL="99454" marR="99454" marT="49727" marB="49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Frequency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marL="99454" marR="99454" marT="49727" marB="49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Purpose(s)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marL="99454" marR="99454" marT="49727" marB="49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Attendees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marL="99454" marR="99454" marT="49727" marB="49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04354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Sales</a:t>
                      </a:r>
                      <a:r>
                        <a:rPr lang="en-US" sz="1400" baseline="0" dirty="0" smtClean="0"/>
                        <a:t> 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Mondays</a:t>
                      </a:r>
                    </a:p>
                    <a:p>
                      <a:r>
                        <a:rPr lang="en-US" sz="1400" dirty="0" smtClean="0"/>
                        <a:t>11:30a</a:t>
                      </a:r>
                    </a:p>
                    <a:p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</a:t>
                      </a:r>
                      <a:r>
                        <a:rPr lang="en-US" sz="1400" baseline="0" dirty="0" smtClean="0"/>
                        <a:t> “clear the path” for Eric and his team in removing obstacles preventing him from achieving his goals; provide clarity on any issues; identify any resources he needs to be successful in his role; 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Eric </a:t>
                      </a:r>
                    </a:p>
                    <a:p>
                      <a:r>
                        <a:rPr lang="en-US" sz="1400" dirty="0" smtClean="0"/>
                        <a:t>Vance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CEO Development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Mondays</a:t>
                      </a:r>
                    </a:p>
                    <a:p>
                      <a:r>
                        <a:rPr lang="en-US" sz="1400" dirty="0" smtClean="0"/>
                        <a:t>9a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 identify any obstacles or needed resources</a:t>
                      </a:r>
                      <a:r>
                        <a:rPr lang="en-US" sz="1400" baseline="0" dirty="0" smtClean="0"/>
                        <a:t> to support Doug in the development of CEOs.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Doug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Marketing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Mondays</a:t>
                      </a:r>
                    </a:p>
                    <a:p>
                      <a:r>
                        <a:rPr lang="en-US" sz="1400" dirty="0" smtClean="0"/>
                        <a:t>10am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Get update on Brandi’s 2x2; provide support and remove</a:t>
                      </a:r>
                      <a:r>
                        <a:rPr lang="en-US" sz="1400" baseline="0" dirty="0" smtClean="0"/>
                        <a:t> any obstacles for her to achieve NPS and marketing goals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Brandi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Operations (purchasing /pricing / recon)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Tuesdays</a:t>
                      </a:r>
                    </a:p>
                    <a:p>
                      <a:r>
                        <a:rPr lang="en-US" sz="1400" smtClean="0"/>
                        <a:t>11a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Review what we are doing in each department to ensure all departments are in sync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Geoff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42119" y="304800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STEVE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201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7608639"/>
              </p:ext>
            </p:extLst>
          </p:nvPr>
        </p:nvGraphicFramePr>
        <p:xfrm>
          <a:off x="210514" y="838201"/>
          <a:ext cx="9454812" cy="65531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4205"/>
                <a:gridCol w="1752600"/>
                <a:gridCol w="3733800"/>
                <a:gridCol w="1984207"/>
              </a:tblGrid>
              <a:tr h="37992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Meeting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marL="99454" marR="99454" marT="49727" marB="49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Frequency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marL="99454" marR="99454" marT="49727" marB="49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Purpose(s)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marL="99454" marR="99454" marT="49727" marB="49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Attendees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marL="99454" marR="99454" marT="49727" marB="49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89555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Operational</a:t>
                      </a:r>
                      <a:r>
                        <a:rPr lang="en-US" sz="1400" baseline="0" dirty="0" smtClean="0"/>
                        <a:t> Leadership Meeting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weekly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 review progress</a:t>
                      </a:r>
                      <a:r>
                        <a:rPr lang="en-US" sz="1400" baseline="0" dirty="0" smtClean="0"/>
                        <a:t> on the company 2x2</a:t>
                      </a:r>
                    </a:p>
                    <a:p>
                      <a:r>
                        <a:rPr lang="en-US" sz="1400" baseline="0" dirty="0" smtClean="0"/>
                        <a:t>Review performance against </a:t>
                      </a:r>
                      <a:r>
                        <a:rPr lang="en-US" sz="1400" baseline="0" dirty="0" err="1" smtClean="0"/>
                        <a:t>KPIs</a:t>
                      </a:r>
                      <a:r>
                        <a:rPr lang="en-US" sz="1400" baseline="0" dirty="0" smtClean="0"/>
                        <a:t> and leading indicators</a:t>
                      </a:r>
                    </a:p>
                    <a:p>
                      <a:r>
                        <a:rPr lang="en-US" sz="1400" baseline="0" dirty="0" smtClean="0"/>
                        <a:t>Agree corrective actions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Steve, Geoff, Eric, Doug, Vance, Aaron, Ramon,</a:t>
                      </a:r>
                      <a:r>
                        <a:rPr lang="en-US" sz="1400" baseline="0" dirty="0" smtClean="0"/>
                        <a:t> Peter, Johnee, Lear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9659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Strategic Retreats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Quarterly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Set</a:t>
                      </a:r>
                      <a:r>
                        <a:rPr lang="en-US" sz="1400" baseline="0" dirty="0" smtClean="0"/>
                        <a:t> strategy and plan for next </a:t>
                      </a:r>
                      <a:r>
                        <a:rPr lang="en-US" sz="1400" baseline="0" dirty="0" err="1" smtClean="0"/>
                        <a:t>qrt</a:t>
                      </a:r>
                      <a:endParaRPr lang="en-US" sz="1400" dirty="0" smtClean="0"/>
                    </a:p>
                    <a:p>
                      <a:r>
                        <a:rPr lang="en-US" sz="1400" dirty="0" smtClean="0"/>
                        <a:t>Review</a:t>
                      </a:r>
                      <a:r>
                        <a:rPr lang="en-US" sz="1400" baseline="0" dirty="0" smtClean="0"/>
                        <a:t> achievement over previous </a:t>
                      </a:r>
                      <a:r>
                        <a:rPr lang="en-US" sz="1400" baseline="0" dirty="0" err="1" smtClean="0"/>
                        <a:t>qrt</a:t>
                      </a:r>
                      <a:endParaRPr lang="en-US" sz="1400" baseline="0" dirty="0" smtClean="0"/>
                    </a:p>
                    <a:p>
                      <a:r>
                        <a:rPr lang="en-US" sz="1400" baseline="0" dirty="0" smtClean="0"/>
                        <a:t>To review and adjust company 2x2  for next  </a:t>
                      </a:r>
                      <a:r>
                        <a:rPr lang="en-US" sz="1400" baseline="0" dirty="0" err="1" smtClean="0"/>
                        <a:t>qrt</a:t>
                      </a:r>
                      <a:endParaRPr lang="en-US" sz="1400" baseline="0" dirty="0" smtClean="0"/>
                    </a:p>
                    <a:p>
                      <a:r>
                        <a:rPr lang="en-US" sz="1400" baseline="0" dirty="0" smtClean="0"/>
                        <a:t>To agree key actions and </a:t>
                      </a:r>
                      <a:r>
                        <a:rPr lang="en-US" sz="1400" baseline="0" dirty="0" err="1" smtClean="0"/>
                        <a:t>KPI</a:t>
                      </a:r>
                      <a:r>
                        <a:rPr lang="en-US" sz="1400" baseline="0" dirty="0" smtClean="0"/>
                        <a:t> targets for next </a:t>
                      </a:r>
                      <a:r>
                        <a:rPr lang="en-US" sz="1400" baseline="0" dirty="0" err="1" smtClean="0"/>
                        <a:t>qrt</a:t>
                      </a:r>
                      <a:endParaRPr lang="en-US" sz="1400" baseline="0" dirty="0" smtClean="0"/>
                    </a:p>
                    <a:p>
                      <a:r>
                        <a:rPr lang="en-US" sz="1400" baseline="0" dirty="0" smtClean="0"/>
                        <a:t>To brainstorm and discuss specific key areas requiring action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978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Steve, Geoff,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Stagen</a:t>
                      </a:r>
                      <a:r>
                        <a:rPr lang="en-US" sz="1400" baseline="0" dirty="0" smtClean="0"/>
                        <a:t> (Jay) , </a:t>
                      </a:r>
                      <a:r>
                        <a:rPr lang="en-US" sz="1400" dirty="0" smtClean="0"/>
                        <a:t>Eric, Doug, Vance, Aaron, Ramon,</a:t>
                      </a:r>
                      <a:r>
                        <a:rPr lang="en-US" sz="1400" baseline="0" dirty="0" smtClean="0"/>
                        <a:t> Peter, Johnee, Lear- others as required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503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Advanced Execution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Weekly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Teleclasses</a:t>
                      </a:r>
                      <a:r>
                        <a:rPr lang="en-US" sz="1400" dirty="0" smtClean="0"/>
                        <a:t> and group coaching calls to maintain</a:t>
                      </a:r>
                      <a:r>
                        <a:rPr lang="en-US" sz="1400" baseline="0" dirty="0" smtClean="0"/>
                        <a:t> focus and progress 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978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Steve, Geoff, Eric, Doug, Vance, Aaron, Ramon,</a:t>
                      </a:r>
                      <a:r>
                        <a:rPr lang="en-US" sz="1400" baseline="0" dirty="0" smtClean="0"/>
                        <a:t> Peter, 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451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Operational Review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Weekly</a:t>
                      </a:r>
                      <a:endParaRPr lang="en-US" sz="1400" dirty="0" smtClean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Discuss any key issues and areas</a:t>
                      </a:r>
                      <a:r>
                        <a:rPr lang="en-US" sz="1400" baseline="0" dirty="0" smtClean="0"/>
                        <a:t> requiring attention 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Steve, Geoff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503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Pricing Review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Weekly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Review current pricing </a:t>
                      </a:r>
                    </a:p>
                    <a:p>
                      <a:r>
                        <a:rPr lang="en-US" sz="1400" dirty="0" smtClean="0"/>
                        <a:t>Agree any refinements</a:t>
                      </a:r>
                    </a:p>
                    <a:p>
                      <a:r>
                        <a:rPr lang="en-US" sz="1400" dirty="0" smtClean="0"/>
                        <a:t>Discuss any issues and agree actions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Geoff, Peter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526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Recon </a:t>
                      </a:r>
                      <a:r>
                        <a:rPr lang="en-US" sz="1400" dirty="0" smtClean="0"/>
                        <a:t>Review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Weekly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Review </a:t>
                      </a:r>
                      <a:r>
                        <a:rPr lang="en-US" sz="1400" dirty="0" smtClean="0"/>
                        <a:t>Recon performance and team</a:t>
                      </a:r>
                      <a:endParaRPr lang="en-US" sz="1400" dirty="0" smtClean="0"/>
                    </a:p>
                    <a:p>
                      <a:r>
                        <a:rPr lang="en-US" sz="1400" dirty="0" smtClean="0"/>
                        <a:t>Discuss any issues and agree </a:t>
                      </a:r>
                      <a:r>
                        <a:rPr lang="en-US" sz="1400" dirty="0" smtClean="0"/>
                        <a:t>actions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Geoff, </a:t>
                      </a:r>
                      <a:r>
                        <a:rPr lang="en-US" sz="1400" dirty="0" smtClean="0"/>
                        <a:t>Ramon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4253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Financial Close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Monthly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 review monthly financial results</a:t>
                      </a:r>
                    </a:p>
                    <a:p>
                      <a:r>
                        <a:rPr lang="en-US" sz="1400" dirty="0" smtClean="0"/>
                        <a:t>Agree p and l, balance</a:t>
                      </a:r>
                      <a:r>
                        <a:rPr lang="en-US" sz="1400" baseline="0" dirty="0" smtClean="0"/>
                        <a:t> sheet</a:t>
                      </a:r>
                    </a:p>
                    <a:p>
                      <a:r>
                        <a:rPr lang="en-US" sz="1400" baseline="0" dirty="0" smtClean="0"/>
                        <a:t>Agree actions required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Geoff, Steve, Esther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89719" y="381000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GEOFF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057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519" y="152400"/>
            <a:ext cx="5843204" cy="420264"/>
          </a:xfrm>
        </p:spPr>
        <p:txBody>
          <a:bodyPr/>
          <a:lstStyle/>
          <a:p>
            <a:r>
              <a:rPr lang="en-US" dirty="0" smtClean="0"/>
              <a:t>RAMON/RECON 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9533098"/>
              </p:ext>
            </p:extLst>
          </p:nvPr>
        </p:nvGraphicFramePr>
        <p:xfrm>
          <a:off x="210514" y="647306"/>
          <a:ext cx="9454812" cy="63881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4205"/>
                <a:gridCol w="1752600"/>
                <a:gridCol w="3733800"/>
                <a:gridCol w="1984207"/>
              </a:tblGrid>
              <a:tr h="43203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Meeting/Owner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marL="99454" marR="99454" marT="49727" marB="49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Frequency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marL="99454" marR="99454" marT="49727" marB="49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Purpose(s)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marL="99454" marR="99454" marT="49727" marB="49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Attendees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marL="99454" marR="99454" marT="49727" marB="49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74945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Daily</a:t>
                      </a:r>
                      <a:r>
                        <a:rPr lang="en-US" sz="1400" baseline="0" dirty="0" smtClean="0"/>
                        <a:t> Production Huddle / Ramon 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Daily at 0915 at the Production Flow Board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dirty="0" smtClean="0"/>
                        <a:t>To</a:t>
                      </a:r>
                      <a:r>
                        <a:rPr lang="en-US" sz="1400" baseline="0" dirty="0" smtClean="0"/>
                        <a:t> plan weekly &amp; daily production goals. Get daily departmental commitments, Identify obstacles and determine pace output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Entire Recon Team to</a:t>
                      </a:r>
                      <a:r>
                        <a:rPr lang="en-US" sz="1400" baseline="0" dirty="0" smtClean="0"/>
                        <a:t> include on lot vendors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2778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Weekly</a:t>
                      </a:r>
                      <a:r>
                        <a:rPr lang="en-US" sz="1400" baseline="0" dirty="0" smtClean="0"/>
                        <a:t> Leadership Lunch / Ramon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Weekly / Wednesday at 1pm / in the Recon Break room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dirty="0" smtClean="0"/>
                        <a:t>To game film the Recon departments</a:t>
                      </a:r>
                      <a:r>
                        <a:rPr lang="en-US" sz="1400" baseline="0" dirty="0" smtClean="0"/>
                        <a:t> successes &amp; opportunities. Discover what will make our team more efficient and sustainable. 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Steve Sullins, Robert Davidson, Cory McCollum, Bobby</a:t>
                      </a:r>
                      <a:r>
                        <a:rPr lang="en-US" sz="1400" baseline="0" dirty="0" smtClean="0"/>
                        <a:t> Davenport &amp; Andrew Hernandez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8446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Departmental Game film / Ramon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Weekly / Thursday</a:t>
                      </a:r>
                      <a:r>
                        <a:rPr lang="en-US" sz="1400" baseline="0" dirty="0" smtClean="0"/>
                        <a:t> at 3 p.m. / in Ramon’s Office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dirty="0" smtClean="0"/>
                        <a:t>To</a:t>
                      </a:r>
                      <a:r>
                        <a:rPr lang="en-US" sz="1400" baseline="0" dirty="0" smtClean="0"/>
                        <a:t> determine inter-department specific impact towards Recon Production and gain actions commitments to improve performance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Recon Team Rotation determined by management. Parts, Receiving, Cosmetics,</a:t>
                      </a:r>
                      <a:r>
                        <a:rPr lang="en-US" sz="1400" baseline="0" dirty="0" smtClean="0"/>
                        <a:t> Tech Bay, Lot Attendants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5498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Departmental Game Film Follow Up / Ramon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978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Weekly / Tuesday</a:t>
                      </a:r>
                      <a:r>
                        <a:rPr lang="en-US" sz="1400" baseline="0" dirty="0" smtClean="0"/>
                        <a:t> at 3 p.m. / in Ramon’s Office</a:t>
                      </a:r>
                      <a:endParaRPr lang="en-US" sz="1400" dirty="0" smtClean="0"/>
                    </a:p>
                    <a:p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dirty="0" smtClean="0"/>
                        <a:t>Follow up on committed</a:t>
                      </a:r>
                      <a:r>
                        <a:rPr lang="en-US" sz="1400" baseline="0" dirty="0" smtClean="0"/>
                        <a:t> actions for previous weeks Game Film meeting and determine need for check and adjust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Attendee of previous</a:t>
                      </a:r>
                      <a:r>
                        <a:rPr lang="en-US" sz="1400" baseline="0" dirty="0" smtClean="0"/>
                        <a:t> weeks Game Film meeting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5498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Daily</a:t>
                      </a:r>
                      <a:r>
                        <a:rPr lang="en-US" sz="1400" baseline="0" dirty="0" smtClean="0"/>
                        <a:t> Production Follow recap / Ramon 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Daily at 5pm at the Production Flow Board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dirty="0" smtClean="0"/>
                        <a:t>Recap the days production, make necessary adjustments, plan for the next days production. Calibrate</a:t>
                      </a:r>
                      <a:r>
                        <a:rPr lang="en-US" sz="1400" baseline="0" dirty="0" smtClean="0"/>
                        <a:t> the flow board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Steve Sullins, Robert Davidson, Cory McCollum, Bobby</a:t>
                      </a:r>
                      <a:r>
                        <a:rPr lang="en-US" sz="1400" baseline="0" dirty="0" smtClean="0"/>
                        <a:t> Davenport &amp; Andrew Hernandez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5498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  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 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baseline="0" dirty="0" smtClean="0"/>
                        <a:t> 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 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4686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70" y="228600"/>
            <a:ext cx="5843204" cy="420264"/>
          </a:xfrm>
        </p:spPr>
        <p:txBody>
          <a:bodyPr/>
          <a:lstStyle/>
          <a:p>
            <a:r>
              <a:rPr lang="en-US" dirty="0" smtClean="0"/>
              <a:t>PETER/PURCHASING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5811628"/>
              </p:ext>
            </p:extLst>
          </p:nvPr>
        </p:nvGraphicFramePr>
        <p:xfrm>
          <a:off x="137319" y="990600"/>
          <a:ext cx="9454812" cy="28739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4205"/>
                <a:gridCol w="1752600"/>
                <a:gridCol w="3733800"/>
                <a:gridCol w="1984207"/>
              </a:tblGrid>
              <a:tr h="43203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Meeting/Owner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marL="99454" marR="99454" marT="49727" marB="49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Frequency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marL="99454" marR="99454" marT="49727" marB="49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Purpose(s)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marL="99454" marR="99454" marT="49727" marB="49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Attendees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marL="99454" marR="99454" marT="49727" marB="49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74945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Huddle/Peter</a:t>
                      </a:r>
                      <a:r>
                        <a:rPr lang="en-US" sz="1400" baseline="0" dirty="0" smtClean="0"/>
                        <a:t> S. 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Daily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dirty="0" smtClean="0"/>
                        <a:t>Review purchases for the day 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Peter S. Johnee F. Lear H. </a:t>
                      </a:r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27782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Gamefilm</a:t>
                      </a:r>
                      <a:r>
                        <a:rPr lang="en-US" sz="1400" dirty="0" smtClean="0"/>
                        <a:t>/Peter</a:t>
                      </a:r>
                      <a:r>
                        <a:rPr lang="en-US" sz="1400" baseline="0" dirty="0" smtClean="0"/>
                        <a:t> S. 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Weekly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dirty="0" smtClean="0"/>
                        <a:t>Review previous week performance. Good performers, poor</a:t>
                      </a:r>
                      <a:r>
                        <a:rPr lang="en-US" sz="1400" baseline="0" dirty="0" smtClean="0"/>
                        <a:t> performers. Good purchases vs. risky purchases. 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Peter S. Johnee F. Lear H. 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8446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Organizational</a:t>
                      </a:r>
                      <a:r>
                        <a:rPr lang="en-US" sz="1400" baseline="0" dirty="0" smtClean="0"/>
                        <a:t> Meeting/Geoff Axton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Weekly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dirty="0" smtClean="0"/>
                        <a:t>Review KPI’s and update team on WIG’s and key leading indicators. 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Peter S. </a:t>
                      </a:r>
                      <a:r>
                        <a:rPr lang="en-US" sz="1400" dirty="0" err="1" smtClean="0"/>
                        <a:t>Johnne</a:t>
                      </a:r>
                      <a:r>
                        <a:rPr lang="en-US" sz="1400" dirty="0" smtClean="0"/>
                        <a:t> F. Lear H.</a:t>
                      </a:r>
                      <a:r>
                        <a:rPr lang="en-US" sz="1400" baseline="0" dirty="0" smtClean="0"/>
                        <a:t> Doug G. Eric R. Steve H. Geoff A. Brandi. Aaron H. Ramon M. 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6420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BRANDI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5397574"/>
              </p:ext>
            </p:extLst>
          </p:nvPr>
        </p:nvGraphicFramePr>
        <p:xfrm>
          <a:off x="213519" y="686571"/>
          <a:ext cx="9454812" cy="62187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4205"/>
                <a:gridCol w="1752600"/>
                <a:gridCol w="3733800"/>
                <a:gridCol w="1984207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Meeting</a:t>
                      </a:r>
                      <a:endParaRPr lang="en-US" sz="2000" dirty="0">
                        <a:solidFill>
                          <a:schemeClr val="bg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 marL="99454" marR="99454" marT="49727" marB="49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Frequency</a:t>
                      </a:r>
                      <a:endParaRPr lang="en-US" sz="2000" dirty="0">
                        <a:solidFill>
                          <a:schemeClr val="bg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 marL="99454" marR="99454" marT="49727" marB="49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Purpose(s)</a:t>
                      </a:r>
                      <a:endParaRPr lang="en-US" sz="2000" dirty="0">
                        <a:solidFill>
                          <a:schemeClr val="bg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 marL="99454" marR="99454" marT="49727" marB="49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Attendees</a:t>
                      </a:r>
                      <a:endParaRPr lang="en-US" sz="2000" dirty="0">
                        <a:solidFill>
                          <a:schemeClr val="bg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 marL="99454" marR="99454" marT="49727" marB="49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646536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Century Gothic"/>
                          <a:cs typeface="Century Gothic"/>
                        </a:rPr>
                        <a:t>Kick Off</a:t>
                      </a:r>
                      <a:endParaRPr lang="en-US" sz="1200" b="1" dirty="0">
                        <a:latin typeface="Century Gothic"/>
                        <a:cs typeface="Century Gothic"/>
                      </a:endParaRPr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Century Gothic"/>
                          <a:cs typeface="Century Gothic"/>
                        </a:rPr>
                        <a:t>Monthly</a:t>
                      </a:r>
                    </a:p>
                    <a:p>
                      <a:pPr algn="ctr"/>
                      <a:r>
                        <a:rPr lang="en-US" sz="1200" b="1" dirty="0" smtClean="0">
                          <a:latin typeface="Century Gothic"/>
                          <a:cs typeface="Century Gothic"/>
                        </a:rPr>
                        <a:t>First Friday 8:30am</a:t>
                      </a:r>
                      <a:endParaRPr lang="en-US" sz="1200" b="1" dirty="0">
                        <a:latin typeface="Century Gothic"/>
                        <a:cs typeface="Century Gothic"/>
                      </a:endParaRPr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200" b="1" dirty="0" smtClean="0">
                          <a:latin typeface="Century Gothic"/>
                          <a:cs typeface="Century Gothic"/>
                        </a:rPr>
                        <a:t>company updates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200" b="1" dirty="0" smtClean="0">
                          <a:latin typeface="Century Gothic"/>
                          <a:cs typeface="Century Gothic"/>
                        </a:rPr>
                        <a:t>awards and recognition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200" b="1" dirty="0" smtClean="0">
                          <a:latin typeface="Century Gothic"/>
                          <a:cs typeface="Century Gothic"/>
                        </a:rPr>
                        <a:t>Steve Q&amp;A/Update</a:t>
                      </a:r>
                      <a:endParaRPr lang="en-US" sz="1200" b="1" dirty="0">
                        <a:latin typeface="Century Gothic"/>
                        <a:cs typeface="Century Gothic"/>
                      </a:endParaRPr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Century Gothic"/>
                          <a:cs typeface="Century Gothic"/>
                        </a:rPr>
                        <a:t>Management</a:t>
                      </a:r>
                      <a:r>
                        <a:rPr lang="en-US" sz="1200" b="1" baseline="0" dirty="0" smtClean="0">
                          <a:latin typeface="Century Gothic"/>
                          <a:cs typeface="Century Gothic"/>
                        </a:rPr>
                        <a:t> Team</a:t>
                      </a:r>
                      <a:endParaRPr lang="en-US" sz="1200" b="1" dirty="0">
                        <a:latin typeface="Century Gothic"/>
                        <a:cs typeface="Century Gothic"/>
                      </a:endParaRPr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5642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Century Gothic"/>
                          <a:cs typeface="Century Gothic"/>
                        </a:rPr>
                        <a:t>Management Team Meeting</a:t>
                      </a:r>
                      <a:endParaRPr lang="en-US" sz="1200" b="1" dirty="0">
                        <a:latin typeface="Century Gothic"/>
                        <a:cs typeface="Century Gothic"/>
                      </a:endParaRPr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Century Gothic"/>
                          <a:cs typeface="Century Gothic"/>
                        </a:rPr>
                        <a:t>Weekly</a:t>
                      </a:r>
                    </a:p>
                    <a:p>
                      <a:pPr algn="ctr"/>
                      <a:r>
                        <a:rPr lang="en-US" sz="1200" b="1" dirty="0" smtClean="0">
                          <a:latin typeface="Century Gothic"/>
                          <a:cs typeface="Century Gothic"/>
                        </a:rPr>
                        <a:t>Tuesday 7:30am</a:t>
                      </a:r>
                      <a:endParaRPr lang="en-US" sz="1200" b="1" dirty="0">
                        <a:latin typeface="Century Gothic"/>
                        <a:cs typeface="Century Gothic"/>
                      </a:endParaRPr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200" b="1" dirty="0" smtClean="0">
                          <a:latin typeface="Century Gothic"/>
                          <a:cs typeface="Century Gothic"/>
                        </a:rPr>
                        <a:t>results/business performance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200" b="1" dirty="0" smtClean="0">
                          <a:latin typeface="Century Gothic"/>
                          <a:cs typeface="Century Gothic"/>
                        </a:rPr>
                        <a:t>check in on company 2x2</a:t>
                      </a:r>
                      <a:endParaRPr lang="en-US" sz="1200" b="1" dirty="0">
                        <a:latin typeface="Century Gothic"/>
                        <a:cs typeface="Century Gothic"/>
                      </a:endParaRPr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Century Gothic"/>
                          <a:cs typeface="Century Gothic"/>
                        </a:rPr>
                        <a:t>Management</a:t>
                      </a:r>
                      <a:r>
                        <a:rPr lang="en-US" sz="1200" b="1" baseline="0" dirty="0" smtClean="0">
                          <a:latin typeface="Century Gothic"/>
                          <a:cs typeface="Century Gothic"/>
                        </a:rPr>
                        <a:t> Team</a:t>
                      </a:r>
                      <a:endParaRPr lang="en-US" sz="1200" b="1" dirty="0">
                        <a:latin typeface="Century Gothic"/>
                        <a:cs typeface="Century Gothic"/>
                      </a:endParaRPr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76228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Century Gothic"/>
                          <a:cs typeface="Century Gothic"/>
                        </a:rPr>
                        <a:t>Steve/Brandi</a:t>
                      </a:r>
                    </a:p>
                    <a:p>
                      <a:pPr algn="ctr"/>
                      <a:r>
                        <a:rPr lang="en-US" sz="1200" b="1" dirty="0" smtClean="0">
                          <a:latin typeface="Century Gothic"/>
                          <a:cs typeface="Century Gothic"/>
                        </a:rPr>
                        <a:t>1:1</a:t>
                      </a:r>
                      <a:endParaRPr lang="en-US" sz="1200" b="1" dirty="0">
                        <a:latin typeface="Century Gothic"/>
                        <a:cs typeface="Century Gothic"/>
                      </a:endParaRPr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Century Gothic"/>
                          <a:cs typeface="Century Gothic"/>
                        </a:rPr>
                        <a:t>Weekly</a:t>
                      </a:r>
                    </a:p>
                    <a:p>
                      <a:pPr algn="ctr"/>
                      <a:r>
                        <a:rPr lang="en-US" sz="1200" b="1" dirty="0" smtClean="0">
                          <a:latin typeface="Century Gothic"/>
                          <a:cs typeface="Century Gothic"/>
                        </a:rPr>
                        <a:t>Monday 10am</a:t>
                      </a:r>
                      <a:endParaRPr lang="en-US" sz="1200" b="1" dirty="0">
                        <a:latin typeface="Century Gothic"/>
                        <a:cs typeface="Century Gothic"/>
                      </a:endParaRPr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200" b="1" dirty="0" smtClean="0">
                          <a:latin typeface="Century Gothic"/>
                          <a:cs typeface="Century Gothic"/>
                        </a:rPr>
                        <a:t>review/coordinate planning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200" b="1" dirty="0" smtClean="0">
                          <a:latin typeface="Century Gothic"/>
                          <a:cs typeface="Century Gothic"/>
                        </a:rPr>
                        <a:t>update on personal 2x2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200" b="1" dirty="0" smtClean="0">
                          <a:latin typeface="Century Gothic"/>
                          <a:cs typeface="Century Gothic"/>
                        </a:rPr>
                        <a:t>results/business performance</a:t>
                      </a:r>
                      <a:endParaRPr lang="en-US" sz="1200" b="1" dirty="0">
                        <a:latin typeface="Century Gothic"/>
                        <a:cs typeface="Century Gothic"/>
                      </a:endParaRPr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Century Gothic"/>
                          <a:cs typeface="Century Gothic"/>
                        </a:rPr>
                        <a:t>Steve</a:t>
                      </a:r>
                      <a:r>
                        <a:rPr lang="en-US" sz="1200" b="1" baseline="0" dirty="0" smtClean="0">
                          <a:latin typeface="Century Gothic"/>
                          <a:cs typeface="Century Gothic"/>
                        </a:rPr>
                        <a:t> H.</a:t>
                      </a:r>
                    </a:p>
                    <a:p>
                      <a:pPr algn="ctr"/>
                      <a:r>
                        <a:rPr lang="en-US" sz="1200" b="1" baseline="0" dirty="0" smtClean="0">
                          <a:latin typeface="Century Gothic"/>
                          <a:cs typeface="Century Gothic"/>
                        </a:rPr>
                        <a:t>Brandi B.</a:t>
                      </a:r>
                      <a:endParaRPr lang="en-US" sz="1200" b="1" dirty="0">
                        <a:latin typeface="Century Gothic"/>
                        <a:cs typeface="Century Gothic"/>
                      </a:endParaRPr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Century Gothic"/>
                          <a:cs typeface="Century Gothic"/>
                        </a:rPr>
                        <a:t>Customer Care</a:t>
                      </a:r>
                      <a:endParaRPr lang="en-US" sz="1200" b="1" dirty="0">
                        <a:latin typeface="Century Gothic"/>
                        <a:cs typeface="Century Gothic"/>
                      </a:endParaRPr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Century Gothic"/>
                          <a:cs typeface="Century Gothic"/>
                        </a:rPr>
                        <a:t>Weekly</a:t>
                      </a:r>
                    </a:p>
                    <a:p>
                      <a:pPr algn="ctr"/>
                      <a:r>
                        <a:rPr lang="en-US" sz="1200" b="1" dirty="0" smtClean="0">
                          <a:latin typeface="Century Gothic"/>
                          <a:cs typeface="Century Gothic"/>
                        </a:rPr>
                        <a:t>Wednesday 11am</a:t>
                      </a:r>
                      <a:endParaRPr lang="en-US" sz="1200" b="1" dirty="0">
                        <a:latin typeface="Century Gothic"/>
                        <a:cs typeface="Century Gothic"/>
                      </a:endParaRPr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200" b="1" dirty="0" smtClean="0">
                          <a:latin typeface="Century Gothic"/>
                          <a:cs typeface="Century Gothic"/>
                        </a:rPr>
                        <a:t>update</a:t>
                      </a:r>
                      <a:r>
                        <a:rPr lang="en-US" sz="1200" b="1" baseline="0" dirty="0" smtClean="0">
                          <a:latin typeface="Century Gothic"/>
                          <a:cs typeface="Century Gothic"/>
                        </a:rPr>
                        <a:t> on performance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200" b="1" baseline="0" dirty="0" smtClean="0">
                          <a:latin typeface="Century Gothic"/>
                          <a:cs typeface="Century Gothic"/>
                        </a:rPr>
                        <a:t>review/resolve obstacles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200" b="1" baseline="0" dirty="0" smtClean="0">
                          <a:latin typeface="Century Gothic"/>
                          <a:cs typeface="Century Gothic"/>
                        </a:rPr>
                        <a:t>review customer care log</a:t>
                      </a:r>
                      <a:endParaRPr lang="en-US" sz="1200" b="1" dirty="0">
                        <a:latin typeface="Century Gothic"/>
                        <a:cs typeface="Century Gothic"/>
                      </a:endParaRPr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Century Gothic"/>
                          <a:cs typeface="Century Gothic"/>
                        </a:rPr>
                        <a:t>Brandi</a:t>
                      </a:r>
                    </a:p>
                    <a:p>
                      <a:pPr algn="ctr"/>
                      <a:r>
                        <a:rPr lang="en-US" sz="1200" b="1" dirty="0" smtClean="0">
                          <a:latin typeface="Century Gothic"/>
                          <a:cs typeface="Century Gothic"/>
                        </a:rPr>
                        <a:t>Wes</a:t>
                      </a:r>
                      <a:endParaRPr lang="en-US" sz="1200" b="1" dirty="0">
                        <a:latin typeface="Century Gothic"/>
                        <a:cs typeface="Century Gothic"/>
                      </a:endParaRPr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Century Gothic"/>
                          <a:cs typeface="Century Gothic"/>
                        </a:rPr>
                        <a:t>NPS Survey Meeting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Century Gothic"/>
                          <a:cs typeface="Century Gothic"/>
                        </a:rPr>
                        <a:t>Weekly</a:t>
                      </a:r>
                    </a:p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Century Gothic"/>
                          <a:cs typeface="Century Gothic"/>
                        </a:rPr>
                        <a:t>Wednesday 11:30am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Century Gothic"/>
                          <a:cs typeface="Century Gothic"/>
                        </a:rPr>
                        <a:t>update on NPS score/performance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Century Gothic"/>
                          <a:cs typeface="Century Gothic"/>
                        </a:rPr>
                        <a:t>discuss</a:t>
                      </a:r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  <a:latin typeface="Century Gothic"/>
                          <a:cs typeface="Century Gothic"/>
                        </a:rPr>
                        <a:t>/clarify trends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  <a:latin typeface="Century Gothic"/>
                          <a:cs typeface="Century Gothic"/>
                        </a:rPr>
                        <a:t>update on follow up calls to passives/detractors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Century Gothic"/>
                          <a:cs typeface="Century Gothic"/>
                        </a:rPr>
                        <a:t>Brandi</a:t>
                      </a:r>
                    </a:p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Century Gothic"/>
                          <a:cs typeface="Century Gothic"/>
                        </a:rPr>
                        <a:t>Wes</a:t>
                      </a:r>
                    </a:p>
                    <a:p>
                      <a:pPr algn="ctr"/>
                      <a:r>
                        <a:rPr lang="en-US" sz="1200" b="1" dirty="0" err="1" smtClean="0">
                          <a:solidFill>
                            <a:schemeClr val="tx1"/>
                          </a:solidFill>
                          <a:latin typeface="Century Gothic"/>
                          <a:cs typeface="Century Gothic"/>
                        </a:rPr>
                        <a:t>Madamic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Century Gothic"/>
                          <a:cs typeface="Century Gothic"/>
                        </a:rPr>
                        <a:t> (call in)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Century Gothic"/>
                          <a:cs typeface="Century Gothic"/>
                        </a:rPr>
                        <a:t>Culture Meeting</a:t>
                      </a:r>
                      <a:endParaRPr lang="en-US" sz="1200" b="1" dirty="0">
                        <a:latin typeface="Century Gothic"/>
                        <a:cs typeface="Century Gothic"/>
                      </a:endParaRPr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Century Gothic"/>
                          <a:cs typeface="Century Gothic"/>
                        </a:rPr>
                        <a:t>Monthly</a:t>
                      </a:r>
                    </a:p>
                    <a:p>
                      <a:pPr algn="ctr"/>
                      <a:r>
                        <a:rPr lang="en-US" sz="1200" b="1" dirty="0" smtClean="0">
                          <a:latin typeface="Century Gothic"/>
                          <a:cs typeface="Century Gothic"/>
                        </a:rPr>
                        <a:t>2</a:t>
                      </a:r>
                      <a:r>
                        <a:rPr lang="en-US" sz="1200" b="1" baseline="30000" dirty="0" smtClean="0">
                          <a:latin typeface="Century Gothic"/>
                          <a:cs typeface="Century Gothic"/>
                        </a:rPr>
                        <a:t>nd</a:t>
                      </a:r>
                      <a:r>
                        <a:rPr lang="en-US" sz="1200" b="1" dirty="0" smtClean="0">
                          <a:latin typeface="Century Gothic"/>
                          <a:cs typeface="Century Gothic"/>
                        </a:rPr>
                        <a:t> Friday</a:t>
                      </a:r>
                    </a:p>
                    <a:p>
                      <a:pPr algn="ctr"/>
                      <a:r>
                        <a:rPr lang="en-US" sz="1200" b="1" dirty="0" smtClean="0">
                          <a:latin typeface="Century Gothic"/>
                          <a:cs typeface="Century Gothic"/>
                        </a:rPr>
                        <a:t>2pm</a:t>
                      </a:r>
                      <a:endParaRPr lang="en-US" sz="1200" b="1" dirty="0">
                        <a:latin typeface="Century Gothic"/>
                        <a:cs typeface="Century Gothic"/>
                      </a:endParaRPr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200" b="1" dirty="0" smtClean="0">
                          <a:latin typeface="Century Gothic"/>
                          <a:cs typeface="Century Gothic"/>
                        </a:rPr>
                        <a:t>kick off theme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200" b="1" dirty="0" smtClean="0">
                          <a:latin typeface="Century Gothic"/>
                          <a:cs typeface="Century Gothic"/>
                        </a:rPr>
                        <a:t>kick off agenda items/speakers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200" b="1" dirty="0" smtClean="0">
                          <a:latin typeface="Century Gothic"/>
                          <a:cs typeface="Century Gothic"/>
                        </a:rPr>
                        <a:t>finalize</a:t>
                      </a:r>
                      <a:r>
                        <a:rPr lang="en-US" sz="1200" b="1" baseline="0" dirty="0" smtClean="0">
                          <a:latin typeface="Century Gothic"/>
                          <a:cs typeface="Century Gothic"/>
                        </a:rPr>
                        <a:t> calendar (LWTC/</a:t>
                      </a:r>
                      <a:r>
                        <a:rPr lang="en-US" sz="1200" b="1" baseline="0" dirty="0" err="1" smtClean="0">
                          <a:latin typeface="Century Gothic"/>
                          <a:cs typeface="Century Gothic"/>
                        </a:rPr>
                        <a:t>Bday</a:t>
                      </a:r>
                      <a:r>
                        <a:rPr lang="en-US" sz="1200" b="1" baseline="0" dirty="0" smtClean="0">
                          <a:latin typeface="Century Gothic"/>
                          <a:cs typeface="Century Gothic"/>
                        </a:rPr>
                        <a:t>&amp; Anniversary lunch/orientation)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200" b="1" baseline="0" dirty="0" smtClean="0">
                          <a:latin typeface="Century Gothic"/>
                          <a:cs typeface="Century Gothic"/>
                        </a:rPr>
                        <a:t>new hire update</a:t>
                      </a:r>
                      <a:endParaRPr lang="en-US" sz="1200" b="1" dirty="0">
                        <a:latin typeface="Century Gothic"/>
                        <a:cs typeface="Century Gothic"/>
                      </a:endParaRPr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Century Gothic"/>
                          <a:cs typeface="Century Gothic"/>
                        </a:rPr>
                        <a:t>Brandi</a:t>
                      </a:r>
                    </a:p>
                    <a:p>
                      <a:pPr algn="ctr"/>
                      <a:r>
                        <a:rPr lang="en-US" sz="1200" b="1" dirty="0" smtClean="0">
                          <a:latin typeface="Century Gothic"/>
                          <a:cs typeface="Century Gothic"/>
                        </a:rPr>
                        <a:t>Kay</a:t>
                      </a:r>
                    </a:p>
                    <a:p>
                      <a:pPr algn="ctr"/>
                      <a:r>
                        <a:rPr lang="en-US" sz="1200" b="1" dirty="0" smtClean="0">
                          <a:latin typeface="Century Gothic"/>
                          <a:cs typeface="Century Gothic"/>
                        </a:rPr>
                        <a:t>Esther</a:t>
                      </a:r>
                    </a:p>
                    <a:p>
                      <a:pPr algn="ctr"/>
                      <a:r>
                        <a:rPr lang="en-US" sz="1200" b="1" dirty="0" err="1" smtClean="0">
                          <a:latin typeface="Century Gothic"/>
                          <a:cs typeface="Century Gothic"/>
                        </a:rPr>
                        <a:t>Valena</a:t>
                      </a:r>
                      <a:endParaRPr lang="en-US" sz="1200" b="1" dirty="0">
                        <a:latin typeface="Century Gothic"/>
                        <a:cs typeface="Century Gothic"/>
                      </a:endParaRPr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Century Gothic"/>
                          <a:cs typeface="Century Gothic"/>
                        </a:rPr>
                        <a:t>NPS System</a:t>
                      </a:r>
                      <a:r>
                        <a:rPr lang="en-US" sz="1200" b="1" baseline="0" dirty="0" smtClean="0">
                          <a:latin typeface="Century Gothic"/>
                          <a:cs typeface="Century Gothic"/>
                        </a:rPr>
                        <a:t> Meeting</a:t>
                      </a:r>
                      <a:endParaRPr lang="en-US" sz="1200" b="1" dirty="0">
                        <a:latin typeface="Century Gothic"/>
                        <a:cs typeface="Century Gothic"/>
                      </a:endParaRPr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Century Gothic"/>
                          <a:cs typeface="Century Gothic"/>
                        </a:rPr>
                        <a:t>Monthly</a:t>
                      </a:r>
                    </a:p>
                    <a:p>
                      <a:pPr algn="ctr"/>
                      <a:r>
                        <a:rPr lang="en-US" sz="1200" b="1" dirty="0" smtClean="0">
                          <a:latin typeface="Century Gothic"/>
                          <a:cs typeface="Century Gothic"/>
                        </a:rPr>
                        <a:t>2</a:t>
                      </a:r>
                      <a:r>
                        <a:rPr lang="en-US" sz="1200" b="1" baseline="30000" dirty="0" smtClean="0">
                          <a:latin typeface="Century Gothic"/>
                          <a:cs typeface="Century Gothic"/>
                        </a:rPr>
                        <a:t>nd</a:t>
                      </a:r>
                      <a:r>
                        <a:rPr lang="en-US" sz="1200" b="1" dirty="0" smtClean="0">
                          <a:latin typeface="Century Gothic"/>
                          <a:cs typeface="Century Gothic"/>
                        </a:rPr>
                        <a:t> Thursday</a:t>
                      </a:r>
                    </a:p>
                    <a:p>
                      <a:pPr algn="ctr"/>
                      <a:r>
                        <a:rPr lang="en-US" sz="1200" b="1" dirty="0" smtClean="0">
                          <a:latin typeface="Century Gothic"/>
                          <a:cs typeface="Century Gothic"/>
                        </a:rPr>
                        <a:t>3:30pm</a:t>
                      </a:r>
                      <a:endParaRPr lang="en-US" sz="1200" b="1" dirty="0">
                        <a:latin typeface="Century Gothic"/>
                        <a:cs typeface="Century Gothic"/>
                      </a:endParaRPr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200" b="1" dirty="0" smtClean="0">
                          <a:latin typeface="Century Gothic"/>
                          <a:cs typeface="Century Gothic"/>
                        </a:rPr>
                        <a:t>review how departments</a:t>
                      </a:r>
                      <a:r>
                        <a:rPr lang="en-US" sz="1200" b="1" baseline="0" dirty="0" smtClean="0">
                          <a:latin typeface="Century Gothic"/>
                          <a:cs typeface="Century Gothic"/>
                        </a:rPr>
                        <a:t> are </a:t>
                      </a:r>
                      <a:r>
                        <a:rPr lang="en-US" sz="1200" b="1" dirty="0" smtClean="0">
                          <a:latin typeface="Century Gothic"/>
                          <a:cs typeface="Century Gothic"/>
                        </a:rPr>
                        <a:t>impacting NPS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200" b="1" dirty="0" smtClean="0">
                          <a:latin typeface="Century Gothic"/>
                          <a:cs typeface="Century Gothic"/>
                        </a:rPr>
                        <a:t>focus</a:t>
                      </a:r>
                      <a:r>
                        <a:rPr lang="en-US" sz="1200" b="1" baseline="0" dirty="0" smtClean="0">
                          <a:latin typeface="Century Gothic"/>
                          <a:cs typeface="Century Gothic"/>
                        </a:rPr>
                        <a:t> on solutions for positive impact</a:t>
                      </a:r>
                      <a:endParaRPr lang="en-US" sz="1200" b="1" dirty="0">
                        <a:latin typeface="Century Gothic"/>
                        <a:cs typeface="Century Gothic"/>
                      </a:endParaRPr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Century Gothic"/>
                          <a:cs typeface="Century Gothic"/>
                        </a:rPr>
                        <a:t>Brandi</a:t>
                      </a:r>
                    </a:p>
                    <a:p>
                      <a:pPr algn="ctr"/>
                      <a:r>
                        <a:rPr lang="en-US" sz="1200" b="1" dirty="0" smtClean="0">
                          <a:latin typeface="Century Gothic"/>
                          <a:cs typeface="Century Gothic"/>
                        </a:rPr>
                        <a:t>Ramon, Peter</a:t>
                      </a:r>
                    </a:p>
                    <a:p>
                      <a:pPr algn="ctr"/>
                      <a:r>
                        <a:rPr lang="en-US" sz="1200" b="1" dirty="0" smtClean="0">
                          <a:latin typeface="Century Gothic"/>
                          <a:cs typeface="Century Gothic"/>
                        </a:rPr>
                        <a:t>Doug</a:t>
                      </a:r>
                      <a:endParaRPr lang="en-US" sz="1200" b="1" dirty="0">
                        <a:latin typeface="Century Gothic"/>
                        <a:cs typeface="Century Gothic"/>
                      </a:endParaRPr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Century Gothic"/>
                          <a:cs typeface="Century Gothic"/>
                        </a:rPr>
                        <a:t>Social Strategy</a:t>
                      </a:r>
                      <a:endParaRPr lang="en-US" sz="1200" b="1" dirty="0">
                        <a:latin typeface="Century Gothic"/>
                        <a:cs typeface="Century Gothic"/>
                      </a:endParaRPr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Century Gothic"/>
                          <a:cs typeface="Century Gothic"/>
                        </a:rPr>
                        <a:t>Monthly</a:t>
                      </a:r>
                    </a:p>
                    <a:p>
                      <a:pPr algn="ctr"/>
                      <a:r>
                        <a:rPr lang="en-US" sz="1200" b="1" dirty="0" smtClean="0">
                          <a:latin typeface="Century Gothic"/>
                          <a:cs typeface="Century Gothic"/>
                        </a:rPr>
                        <a:t>2</a:t>
                      </a:r>
                      <a:r>
                        <a:rPr lang="en-US" sz="1200" b="1" baseline="30000" dirty="0" smtClean="0">
                          <a:latin typeface="Century Gothic"/>
                          <a:cs typeface="Century Gothic"/>
                        </a:rPr>
                        <a:t>nd</a:t>
                      </a:r>
                      <a:r>
                        <a:rPr lang="en-US" sz="1200" b="1" dirty="0" smtClean="0">
                          <a:latin typeface="Century Gothic"/>
                          <a:cs typeface="Century Gothic"/>
                        </a:rPr>
                        <a:t> Tuesday 1pm</a:t>
                      </a:r>
                      <a:endParaRPr lang="en-US" sz="1200" b="1" dirty="0">
                        <a:latin typeface="Century Gothic"/>
                        <a:cs typeface="Century Gothic"/>
                      </a:endParaRPr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200" b="1" dirty="0" smtClean="0">
                          <a:latin typeface="Century Gothic"/>
                          <a:cs typeface="Century Gothic"/>
                        </a:rPr>
                        <a:t>planning</a:t>
                      </a:r>
                      <a:r>
                        <a:rPr lang="en-US" sz="1200" b="1" baseline="0" dirty="0" smtClean="0">
                          <a:latin typeface="Century Gothic"/>
                          <a:cs typeface="Century Gothic"/>
                        </a:rPr>
                        <a:t> for 30-90 days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200" b="1" baseline="0" dirty="0" smtClean="0">
                          <a:latin typeface="Century Gothic"/>
                          <a:cs typeface="Century Gothic"/>
                        </a:rPr>
                        <a:t>review of current messaging, culture activities, stories of interest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200" b="1" baseline="0" dirty="0" smtClean="0">
                          <a:latin typeface="Century Gothic"/>
                          <a:cs typeface="Century Gothic"/>
                        </a:rPr>
                        <a:t>develop social channels</a:t>
                      </a:r>
                      <a:endParaRPr lang="en-US" sz="1200" b="1" dirty="0">
                        <a:latin typeface="Century Gothic"/>
                        <a:cs typeface="Century Gothic"/>
                      </a:endParaRPr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Century Gothic"/>
                          <a:cs typeface="Century Gothic"/>
                        </a:rPr>
                        <a:t>Brandi</a:t>
                      </a:r>
                    </a:p>
                    <a:p>
                      <a:pPr algn="ctr"/>
                      <a:r>
                        <a:rPr lang="en-US" sz="1200" b="1" dirty="0" err="1" smtClean="0">
                          <a:latin typeface="Century Gothic"/>
                          <a:cs typeface="Century Gothic"/>
                        </a:rPr>
                        <a:t>Kholi</a:t>
                      </a:r>
                      <a:endParaRPr lang="en-US" sz="1200" b="1" dirty="0">
                        <a:latin typeface="Century Gothic"/>
                        <a:cs typeface="Century Gothic"/>
                      </a:endParaRPr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0065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67683" y="7579510"/>
            <a:ext cx="1336031" cy="1384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4"/>
            <a:r>
              <a:rPr sz="900" dirty="0">
                <a:solidFill>
                  <a:srgbClr val="888888"/>
                </a:solidFill>
                <a:latin typeface="Calibri"/>
                <a:cs typeface="Calibri"/>
              </a:rPr>
              <a:t>©</a:t>
            </a:r>
            <a:r>
              <a:rPr sz="900" spc="-10" dirty="0">
                <a:solidFill>
                  <a:srgbClr val="888888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888888"/>
                </a:solidFill>
                <a:latin typeface="Calibri"/>
                <a:cs typeface="Calibri"/>
              </a:rPr>
              <a:t>S</a:t>
            </a:r>
            <a:r>
              <a:rPr sz="800" spc="-10" dirty="0">
                <a:solidFill>
                  <a:srgbClr val="888888"/>
                </a:solidFill>
                <a:latin typeface="Calibri"/>
                <a:cs typeface="Calibri"/>
              </a:rPr>
              <a:t>t</a:t>
            </a:r>
            <a:r>
              <a:rPr sz="800" dirty="0">
                <a:solidFill>
                  <a:srgbClr val="888888"/>
                </a:solidFill>
                <a:latin typeface="Calibri"/>
                <a:cs typeface="Calibri"/>
              </a:rPr>
              <a:t>ag</a:t>
            </a:r>
            <a:r>
              <a:rPr sz="800" spc="-5" dirty="0">
                <a:solidFill>
                  <a:srgbClr val="888888"/>
                </a:solidFill>
                <a:latin typeface="Calibri"/>
                <a:cs typeface="Calibri"/>
              </a:rPr>
              <a:t>e</a:t>
            </a:r>
            <a:r>
              <a:rPr sz="800" dirty="0">
                <a:solidFill>
                  <a:srgbClr val="888888"/>
                </a:solidFill>
                <a:latin typeface="Calibri"/>
                <a:cs typeface="Calibri"/>
              </a:rPr>
              <a:t>n</a:t>
            </a:r>
            <a:r>
              <a:rPr sz="800" spc="10" dirty="0">
                <a:solidFill>
                  <a:srgbClr val="888888"/>
                </a:solidFill>
                <a:latin typeface="Calibri"/>
                <a:cs typeface="Calibri"/>
              </a:rPr>
              <a:t> </a:t>
            </a:r>
            <a:r>
              <a:rPr sz="900" spc="-15" dirty="0">
                <a:solidFill>
                  <a:srgbClr val="888888"/>
                </a:solidFill>
                <a:latin typeface="Calibri"/>
                <a:cs typeface="Calibri"/>
              </a:rPr>
              <a:t>A</a:t>
            </a:r>
            <a:r>
              <a:rPr sz="900" spc="-5" dirty="0">
                <a:solidFill>
                  <a:srgbClr val="888888"/>
                </a:solidFill>
                <a:latin typeface="Calibri"/>
                <a:cs typeface="Calibri"/>
              </a:rPr>
              <a:t>l</a:t>
            </a:r>
            <a:r>
              <a:rPr sz="900" dirty="0">
                <a:solidFill>
                  <a:srgbClr val="888888"/>
                </a:solidFill>
                <a:latin typeface="Calibri"/>
                <a:cs typeface="Calibri"/>
              </a:rPr>
              <a:t>l</a:t>
            </a:r>
            <a:r>
              <a:rPr sz="900" spc="20" dirty="0">
                <a:solidFill>
                  <a:srgbClr val="888888"/>
                </a:solidFill>
                <a:latin typeface="Calibri"/>
                <a:cs typeface="Calibri"/>
              </a:rPr>
              <a:t> </a:t>
            </a:r>
            <a:r>
              <a:rPr sz="900" spc="-5" dirty="0">
                <a:solidFill>
                  <a:srgbClr val="888888"/>
                </a:solidFill>
                <a:latin typeface="Calibri"/>
                <a:cs typeface="Calibri"/>
              </a:rPr>
              <a:t>Ri</a:t>
            </a:r>
            <a:r>
              <a:rPr sz="900" spc="-10" dirty="0">
                <a:solidFill>
                  <a:srgbClr val="888888"/>
                </a:solidFill>
                <a:latin typeface="Calibri"/>
                <a:cs typeface="Calibri"/>
              </a:rPr>
              <a:t>g</a:t>
            </a:r>
            <a:r>
              <a:rPr sz="900" spc="-5" dirty="0">
                <a:solidFill>
                  <a:srgbClr val="888888"/>
                </a:solidFill>
                <a:latin typeface="Calibri"/>
                <a:cs typeface="Calibri"/>
              </a:rPr>
              <a:t>h</a:t>
            </a:r>
            <a:r>
              <a:rPr sz="900" dirty="0">
                <a:solidFill>
                  <a:srgbClr val="888888"/>
                </a:solidFill>
                <a:latin typeface="Calibri"/>
                <a:cs typeface="Calibri"/>
              </a:rPr>
              <a:t>ts</a:t>
            </a:r>
            <a:r>
              <a:rPr sz="900" spc="5" dirty="0">
                <a:solidFill>
                  <a:srgbClr val="888888"/>
                </a:solidFill>
                <a:latin typeface="Calibri"/>
                <a:cs typeface="Calibri"/>
              </a:rPr>
              <a:t> </a:t>
            </a:r>
            <a:r>
              <a:rPr sz="900" spc="-5" dirty="0">
                <a:solidFill>
                  <a:srgbClr val="888888"/>
                </a:solidFill>
                <a:latin typeface="Calibri"/>
                <a:cs typeface="Calibri"/>
              </a:rPr>
              <a:t>R</a:t>
            </a:r>
            <a:r>
              <a:rPr sz="900" spc="-10" dirty="0">
                <a:solidFill>
                  <a:srgbClr val="888888"/>
                </a:solidFill>
                <a:latin typeface="Calibri"/>
                <a:cs typeface="Calibri"/>
              </a:rPr>
              <a:t>e</a:t>
            </a:r>
            <a:r>
              <a:rPr sz="900" spc="-5" dirty="0">
                <a:solidFill>
                  <a:srgbClr val="888888"/>
                </a:solidFill>
                <a:latin typeface="Calibri"/>
                <a:cs typeface="Calibri"/>
              </a:rPr>
              <a:t>s</a:t>
            </a:r>
            <a:r>
              <a:rPr sz="900" spc="-10" dirty="0">
                <a:solidFill>
                  <a:srgbClr val="888888"/>
                </a:solidFill>
                <a:latin typeface="Calibri"/>
                <a:cs typeface="Calibri"/>
              </a:rPr>
              <a:t>e</a:t>
            </a:r>
            <a:r>
              <a:rPr sz="900" spc="-5" dirty="0">
                <a:solidFill>
                  <a:srgbClr val="888888"/>
                </a:solidFill>
                <a:latin typeface="Calibri"/>
                <a:cs typeface="Calibri"/>
              </a:rPr>
              <a:t>rv</a:t>
            </a:r>
            <a:r>
              <a:rPr sz="900" spc="-10" dirty="0">
                <a:solidFill>
                  <a:srgbClr val="888888"/>
                </a:solidFill>
                <a:latin typeface="Calibri"/>
                <a:cs typeface="Calibri"/>
              </a:rPr>
              <a:t>e</a:t>
            </a:r>
            <a:r>
              <a:rPr sz="900" dirty="0">
                <a:solidFill>
                  <a:srgbClr val="888888"/>
                </a:solidFill>
                <a:latin typeface="Calibri"/>
                <a:cs typeface="Calibri"/>
              </a:rPr>
              <a:t>d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373365" y="419527"/>
            <a:ext cx="2360426" cy="3075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 sz="1999"/>
          </a:p>
        </p:txBody>
      </p:sp>
      <p:sp>
        <p:nvSpPr>
          <p:cNvPr id="4" name="object 4"/>
          <p:cNvSpPr txBox="1"/>
          <p:nvPr/>
        </p:nvSpPr>
        <p:spPr>
          <a:xfrm>
            <a:off x="63470" y="363394"/>
            <a:ext cx="5407592" cy="3076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4"/>
            <a:r>
              <a:rPr lang="en-US" sz="1999" dirty="0">
                <a:latin typeface="OCR A Extended"/>
                <a:cs typeface="OCR A Extended"/>
              </a:rPr>
              <a:t>SALES- ERIC, DOUG, VANCE, AARON</a:t>
            </a:r>
            <a:endParaRPr sz="1999" dirty="0">
              <a:latin typeface="OCR A Extended"/>
              <a:cs typeface="OCR A Extended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727652"/>
              </p:ext>
            </p:extLst>
          </p:nvPr>
        </p:nvGraphicFramePr>
        <p:xfrm>
          <a:off x="204067" y="833322"/>
          <a:ext cx="9450261" cy="578614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83215"/>
                <a:gridCol w="1751755"/>
                <a:gridCol w="3731999"/>
                <a:gridCol w="1983292"/>
              </a:tblGrid>
              <a:tr h="422628">
                <a:tc>
                  <a:txBody>
                    <a:bodyPr/>
                    <a:lstStyle/>
                    <a:p>
                      <a:pPr marL="542925">
                        <a:lnSpc>
                          <a:spcPct val="100000"/>
                        </a:lnSpc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Me</a:t>
                      </a:r>
                      <a:r>
                        <a:rPr sz="2000" b="1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ting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marL="320675">
                        <a:lnSpc>
                          <a:spcPct val="100000"/>
                        </a:lnSpc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F</a:t>
                      </a:r>
                      <a:r>
                        <a:rPr sz="20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20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eq</a:t>
                      </a:r>
                      <a:r>
                        <a:rPr sz="2000" b="1" spc="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u</a:t>
                      </a:r>
                      <a:r>
                        <a:rPr sz="20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en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cy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20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Pur</a:t>
                      </a:r>
                      <a:r>
                        <a:rPr sz="2000" b="1" spc="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os</a:t>
                      </a:r>
                      <a:r>
                        <a:rPr sz="20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e(s)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marL="448309">
                        <a:lnSpc>
                          <a:spcPct val="100000"/>
                        </a:lnSpc>
                      </a:pPr>
                      <a:r>
                        <a:rPr sz="2000" b="1" spc="-6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20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tt</a:t>
                      </a:r>
                      <a:r>
                        <a:rPr sz="20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en</a:t>
                      </a:r>
                      <a:r>
                        <a:rPr sz="2000" b="1" spc="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</a:t>
                      </a:r>
                      <a:r>
                        <a:rPr sz="20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ees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6FC0"/>
                    </a:solidFill>
                  </a:tcPr>
                </a:tc>
              </a:tr>
              <a:tr h="1066286">
                <a:tc>
                  <a:txBody>
                    <a:bodyPr/>
                    <a:lstStyle/>
                    <a:p>
                      <a:pPr marL="92710" marR="263525">
                        <a:lnSpc>
                          <a:spcPct val="100000"/>
                        </a:lnSpc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Daily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Sales hud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le….</a:t>
                      </a:r>
                      <a:r>
                        <a:rPr sz="14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Sales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Le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ade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s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Daily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1450" marR="398145" indent="0" algn="l">
                        <a:lnSpc>
                          <a:spcPct val="100000"/>
                        </a:lnSpc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400" spc="-3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4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30" dirty="0">
                          <a:latin typeface="Calibri"/>
                          <a:cs typeface="Calibri"/>
                        </a:rPr>
                        <a:t>g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ame</a:t>
                      </a:r>
                      <a:r>
                        <a:rPr sz="14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pla</a:t>
                      </a:r>
                      <a:r>
                        <a:rPr sz="1400" spc="5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…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400" spc="5" dirty="0">
                          <a:latin typeface="Calibri"/>
                          <a:cs typeface="Calibri"/>
                        </a:rPr>
                        <a:t>u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bmi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als,</a:t>
                      </a:r>
                      <a:r>
                        <a:rPr sz="14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open a</a:t>
                      </a:r>
                      <a:r>
                        <a:rPr sz="1400" spc="5" dirty="0">
                          <a:latin typeface="Calibri"/>
                          <a:cs typeface="Calibri"/>
                        </a:rPr>
                        <a:t>p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p</a:t>
                      </a:r>
                      <a:r>
                        <a:rPr sz="1400" spc="-2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400" spc="-30" dirty="0">
                          <a:latin typeface="Calibri"/>
                          <a:cs typeface="Calibri"/>
                        </a:rPr>
                        <a:t>v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al, 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P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ed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400" spc="5" dirty="0">
                          <a:latin typeface="Calibri"/>
                          <a:cs typeface="Calibri"/>
                        </a:rPr>
                        <a:t>p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poi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tme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,</a:t>
                      </a:r>
                    </a:p>
                    <a:p>
                      <a:pPr marL="171450" marR="342265" indent="0" algn="l">
                        <a:lnSpc>
                          <a:spcPct val="100000"/>
                        </a:lnSpc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If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 C</a:t>
                      </a:r>
                      <a:r>
                        <a:rPr sz="1400" spc="-3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4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is</a:t>
                      </a:r>
                      <a:r>
                        <a:rPr sz="14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not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p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spc="5" dirty="0">
                          <a:latin typeface="Calibri"/>
                          <a:cs typeface="Calibri"/>
                        </a:rPr>
                        <a:t>p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400" spc="-2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ed</a:t>
                      </a:r>
                      <a:r>
                        <a:rPr sz="14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w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ith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a </a:t>
                      </a:r>
                      <a:r>
                        <a:rPr sz="1400" spc="-25" dirty="0">
                          <a:latin typeface="Calibri"/>
                          <a:cs typeface="Calibri"/>
                        </a:rPr>
                        <a:t>g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ame</a:t>
                      </a:r>
                      <a:r>
                        <a:rPr sz="14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plan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sales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leader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does one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on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one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4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v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elop</a:t>
                      </a:r>
                      <a:r>
                        <a:rPr sz="14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a plan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980" marR="480059">
                        <a:lnSpc>
                          <a:spcPct val="100000"/>
                        </a:lnSpc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400" spc="-3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spc="5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400" spc="-75" dirty="0">
                          <a:latin typeface="Calibri"/>
                          <a:cs typeface="Calibri"/>
                        </a:rPr>
                        <a:t>’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s,</a:t>
                      </a:r>
                      <a:r>
                        <a:rPr sz="14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Doug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Eric,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Sales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Le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ade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s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197447"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Daily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Sales Leade</a:t>
                      </a:r>
                      <a:r>
                        <a:rPr sz="1400" spc="-2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s…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Daily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0" algn="l">
                        <a:lnSpc>
                          <a:spcPct val="100000"/>
                        </a:lnSpc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Daily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sales</a:t>
                      </a:r>
                      <a:r>
                        <a:rPr sz="14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leade</a:t>
                      </a:r>
                      <a:r>
                        <a:rPr sz="1400" spc="-2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s….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70" dirty="0">
                          <a:latin typeface="Calibri"/>
                          <a:cs typeface="Calibri"/>
                        </a:rPr>
                        <a:t>V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400" spc="5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400" spc="5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Eric</a:t>
                      </a:r>
                    </a:p>
                    <a:p>
                      <a:pPr marL="171450" marR="152400" indent="0" algn="l">
                        <a:lnSpc>
                          <a:spcPct val="100000"/>
                        </a:lnSpc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Clea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w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ne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hip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lead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di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tri</a:t>
                      </a:r>
                      <a:r>
                        <a:rPr sz="1400" spc="5" dirty="0">
                          <a:latin typeface="Calibri"/>
                          <a:cs typeface="Calibri"/>
                        </a:rPr>
                        <a:t>b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u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ion,</a:t>
                      </a:r>
                      <a:r>
                        <a:rPr sz="14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ubmi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als,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400" spc="-3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4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v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elopment</a:t>
                      </a:r>
                      <a:r>
                        <a:rPr sz="14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time,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Sal</a:t>
                      </a:r>
                      <a:r>
                        <a:rPr sz="1400" spc="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s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Le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ade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,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5" dirty="0">
                          <a:latin typeface="Calibri"/>
                          <a:cs typeface="Calibri"/>
                        </a:rPr>
                        <a:t>g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ame plan</a:t>
                      </a:r>
                    </a:p>
                    <a:p>
                      <a:pPr marL="171450" indent="0" algn="l">
                        <a:lnSpc>
                          <a:spcPct val="100000"/>
                        </a:lnSpc>
                      </a:pPr>
                      <a:r>
                        <a:rPr sz="1400" spc="-3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eview actio</a:t>
                      </a:r>
                      <a:r>
                        <a:rPr sz="1400" spc="5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f</a:t>
                      </a:r>
                      <a:r>
                        <a:rPr sz="1400" spc="-2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om</a:t>
                      </a:r>
                      <a:r>
                        <a:rPr sz="14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p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evious</a:t>
                      </a:r>
                      <a:r>
                        <a:rPr sz="14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400" spc="-25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y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ommi</a:t>
                      </a:r>
                      <a:r>
                        <a:rPr sz="1400" spc="5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ment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980" marR="549910" indent="34925">
                        <a:lnSpc>
                          <a:spcPct val="100000"/>
                        </a:lnSpc>
                      </a:pPr>
                      <a:r>
                        <a:rPr sz="1400" spc="-70" dirty="0">
                          <a:latin typeface="Calibri"/>
                          <a:cs typeface="Calibri"/>
                        </a:rPr>
                        <a:t>V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400" spc="5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400" spc="5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Eric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,</a:t>
                      </a:r>
                      <a:r>
                        <a:rPr sz="14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Sal</a:t>
                      </a:r>
                      <a:r>
                        <a:rPr sz="1400" spc="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s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Le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ade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s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86132">
                <a:tc>
                  <a:txBody>
                    <a:bodyPr/>
                    <a:lstStyle/>
                    <a:p>
                      <a:pPr marL="92710" marR="209550">
                        <a:lnSpc>
                          <a:spcPct val="100000"/>
                        </a:lnSpc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Fi</a:t>
                      </a:r>
                      <a:r>
                        <a:rPr sz="1400" spc="5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400" spc="5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H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uddle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w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ith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 sel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t C</a:t>
                      </a:r>
                      <a:r>
                        <a:rPr sz="1400" spc="-3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spc="5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400" spc="-75" dirty="0">
                          <a:latin typeface="Calibri"/>
                          <a:cs typeface="Calibri"/>
                        </a:rPr>
                        <a:t>’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s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</a:pPr>
                      <a:r>
                        <a:rPr sz="1400" spc="-50" dirty="0">
                          <a:latin typeface="Calibri"/>
                          <a:cs typeface="Calibri"/>
                        </a:rPr>
                        <a:t>W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ee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k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ly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1450" marR="255904" indent="0" algn="l">
                        <a:lnSpc>
                          <a:spcPct val="100000"/>
                        </a:lnSpc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Me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w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ith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6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y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spc="-10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, Randon,</a:t>
                      </a:r>
                      <a:r>
                        <a:rPr sz="14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John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M,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J</a:t>
                      </a:r>
                      <a:r>
                        <a:rPr sz="1400" spc="-25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400" spc="-90" dirty="0">
                          <a:latin typeface="Calibri"/>
                          <a:cs typeface="Calibri"/>
                        </a:rPr>
                        <a:t>y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, John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S </a:t>
                      </a:r>
                      <a:r>
                        <a:rPr sz="1400" spc="-3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spc="5" dirty="0">
                          <a:latin typeface="Calibri"/>
                          <a:cs typeface="Calibri"/>
                        </a:rPr>
                        <a:t>p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ort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on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y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our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Game</a:t>
                      </a:r>
                      <a:r>
                        <a:rPr sz="14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film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f</a:t>
                      </a:r>
                      <a:r>
                        <a:rPr sz="1400" spc="-2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om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p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evio</a:t>
                      </a:r>
                      <a:r>
                        <a:rPr sz="1400" spc="5" dirty="0">
                          <a:latin typeface="Calibri"/>
                          <a:cs typeface="Calibri"/>
                        </a:rPr>
                        <a:t>u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4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w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eek</a:t>
                      </a:r>
                    </a:p>
                    <a:p>
                      <a:pPr marL="171450" indent="0" algn="l">
                        <a:lnSpc>
                          <a:spcPct val="100000"/>
                        </a:lnSpc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Wh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w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as</a:t>
                      </a:r>
                      <a:r>
                        <a:rPr sz="14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5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y action a</a:t>
                      </a:r>
                      <a:r>
                        <a:rPr sz="1400" spc="5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how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did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I </a:t>
                      </a:r>
                      <a:r>
                        <a:rPr sz="1400" spc="5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o….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980" marR="153670">
                        <a:lnSpc>
                          <a:spcPct val="100000"/>
                        </a:lnSpc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Mi</a:t>
                      </a:r>
                      <a:r>
                        <a:rPr sz="1400" spc="-45" dirty="0">
                          <a:latin typeface="Calibri"/>
                          <a:cs typeface="Calibri"/>
                        </a:rPr>
                        <a:t>k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e, </a:t>
                      </a:r>
                      <a:r>
                        <a:rPr sz="14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70" dirty="0">
                          <a:latin typeface="Calibri"/>
                          <a:cs typeface="Calibri"/>
                        </a:rPr>
                        <a:t>V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400" spc="5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e, </a:t>
                      </a:r>
                      <a:r>
                        <a:rPr sz="14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Doug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,</a:t>
                      </a:r>
                      <a:r>
                        <a:rPr sz="14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6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y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spc="-10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, Randon,</a:t>
                      </a:r>
                      <a:r>
                        <a:rPr sz="14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John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M,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J</a:t>
                      </a:r>
                      <a:r>
                        <a:rPr sz="1400" spc="-25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400" spc="-90" dirty="0">
                          <a:latin typeface="Calibri"/>
                          <a:cs typeface="Calibri"/>
                        </a:rPr>
                        <a:t>y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, John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S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04380"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Me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ting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w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ith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 St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v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e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</a:pPr>
                      <a:r>
                        <a:rPr sz="1400" spc="-50" dirty="0">
                          <a:latin typeface="Calibri"/>
                          <a:cs typeface="Calibri"/>
                        </a:rPr>
                        <a:t>W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ee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k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ly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0" algn="l">
                        <a:lnSpc>
                          <a:spcPct val="100000"/>
                        </a:lnSpc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Game</a:t>
                      </a:r>
                      <a:r>
                        <a:rPr sz="14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filmi</a:t>
                      </a:r>
                      <a:r>
                        <a:rPr sz="1400" spc="5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g</a:t>
                      </a:r>
                      <a:r>
                        <a:rPr sz="14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la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w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ee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k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…</a:t>
                      </a:r>
                      <a:r>
                        <a:rPr sz="14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Wh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did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w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lear</a:t>
                      </a:r>
                      <a:r>
                        <a:rPr sz="1400" spc="5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..</a:t>
                      </a:r>
                    </a:p>
                    <a:p>
                      <a:pPr marL="171450" indent="0" algn="l">
                        <a:lnSpc>
                          <a:spcPct val="100000"/>
                        </a:lnSpc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B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arri</a:t>
                      </a:r>
                      <a:r>
                        <a:rPr sz="1400" spc="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spc="-2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,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oppor</a:t>
                      </a:r>
                      <a:r>
                        <a:rPr sz="1400" spc="5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un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ies, 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u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cc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esses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St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v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e,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Eric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,</a:t>
                      </a:r>
                      <a:r>
                        <a:rPr sz="14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70" dirty="0">
                          <a:latin typeface="Calibri"/>
                          <a:cs typeface="Calibri"/>
                        </a:rPr>
                        <a:t>V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400" spc="5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e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4380"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Me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ting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w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ith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Doug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8270">
                        <a:lnSpc>
                          <a:spcPct val="100000"/>
                        </a:lnSpc>
                      </a:pPr>
                      <a:r>
                        <a:rPr sz="1400" b="0" spc="-50" dirty="0">
                          <a:latin typeface="Calibri"/>
                          <a:cs typeface="Calibri"/>
                        </a:rPr>
                        <a:t>W</a:t>
                      </a:r>
                      <a:r>
                        <a:rPr sz="1400" b="0" dirty="0">
                          <a:latin typeface="Calibri"/>
                          <a:cs typeface="Calibri"/>
                        </a:rPr>
                        <a:t>ee</a:t>
                      </a:r>
                      <a:r>
                        <a:rPr sz="1400" b="0" spc="-10" dirty="0">
                          <a:latin typeface="Calibri"/>
                          <a:cs typeface="Calibri"/>
                        </a:rPr>
                        <a:t>k</a:t>
                      </a:r>
                      <a:r>
                        <a:rPr sz="1400" b="0" dirty="0">
                          <a:latin typeface="Calibri"/>
                          <a:cs typeface="Calibri"/>
                        </a:rPr>
                        <a:t>ly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30188" marR="1864995" indent="0">
                        <a:lnSpc>
                          <a:spcPct val="100000"/>
                        </a:lnSpc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Game</a:t>
                      </a:r>
                      <a:r>
                        <a:rPr sz="14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film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la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w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eek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ppor</a:t>
                      </a:r>
                      <a:r>
                        <a:rPr sz="1400" spc="5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u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ies,</a:t>
                      </a:r>
                      <a:r>
                        <a:rPr sz="14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Wins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8905">
                        <a:lnSpc>
                          <a:spcPct val="100000"/>
                        </a:lnSpc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Dou</a:t>
                      </a:r>
                      <a:r>
                        <a:rPr sz="1400" spc="10" dirty="0">
                          <a:latin typeface="Calibri"/>
                          <a:cs typeface="Calibri"/>
                        </a:rPr>
                        <a:t>g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,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Eric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4380">
                <a:tc>
                  <a:txBody>
                    <a:bodyPr/>
                    <a:lstStyle/>
                    <a:p>
                      <a:pPr marL="127635">
                        <a:lnSpc>
                          <a:spcPct val="100000"/>
                        </a:lnSpc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Me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ting</a:t>
                      </a:r>
                      <a:r>
                        <a:rPr sz="14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w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ith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v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e…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Doug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270">
                        <a:lnSpc>
                          <a:spcPct val="100000"/>
                        </a:lnSpc>
                      </a:pPr>
                      <a:r>
                        <a:rPr sz="1400" b="0" spc="-50" dirty="0" smtClean="0">
                          <a:latin typeface="Calibri"/>
                          <a:cs typeface="Calibri"/>
                        </a:rPr>
                        <a:t>W</a:t>
                      </a:r>
                      <a:r>
                        <a:rPr sz="1400" b="0" dirty="0" smtClean="0">
                          <a:latin typeface="Calibri"/>
                          <a:cs typeface="Calibri"/>
                        </a:rPr>
                        <a:t>ee</a:t>
                      </a:r>
                      <a:r>
                        <a:rPr lang="en-US" sz="1400" b="0" spc="-10" dirty="0" smtClean="0">
                          <a:latin typeface="Calibri"/>
                          <a:cs typeface="Calibri"/>
                        </a:rPr>
                        <a:t>kly</a:t>
                      </a:r>
                      <a:endParaRPr sz="1400" b="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0188" indent="0">
                        <a:lnSpc>
                          <a:spcPct val="100000"/>
                        </a:lnSpc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400" spc="-3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4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v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elopment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Dou</a:t>
                      </a:r>
                      <a:r>
                        <a:rPr sz="1400" spc="10" dirty="0">
                          <a:latin typeface="Calibri"/>
                          <a:cs typeface="Calibri"/>
                        </a:rPr>
                        <a:t>g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,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St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v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0247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1235</TotalTime>
  <Words>1063</Words>
  <Application>Microsoft Office PowerPoint</Application>
  <PresentationFormat>Custom</PresentationFormat>
  <Paragraphs>225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Century Gothic</vt:lpstr>
      <vt:lpstr>OCR A Extended</vt:lpstr>
      <vt:lpstr>Trade Gothic LT Std Cn</vt:lpstr>
      <vt:lpstr>Office Theme</vt:lpstr>
      <vt:lpstr>PowerPoint Presentation</vt:lpstr>
      <vt:lpstr>PowerPoint Presentation</vt:lpstr>
      <vt:lpstr>RAMON/RECON </vt:lpstr>
      <vt:lpstr>PETER/PURCHASING</vt:lpstr>
      <vt:lpstr>BRANDI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 X 2 PRIORITIZATION MATRIX</dc:title>
  <dc:creator>Preston Hund</dc:creator>
  <cp:lastModifiedBy>Geoffrey Axton</cp:lastModifiedBy>
  <cp:revision>69</cp:revision>
  <cp:lastPrinted>2015-02-16T18:14:18Z</cp:lastPrinted>
  <dcterms:created xsi:type="dcterms:W3CDTF">2013-01-29T19:59:05Z</dcterms:created>
  <dcterms:modified xsi:type="dcterms:W3CDTF">2015-02-16T20:16:02Z</dcterms:modified>
</cp:coreProperties>
</file>