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67" r:id="rId1"/>
    <p:sldMasterId id="2147483969" r:id="rId2"/>
  </p:sldMasterIdLst>
  <p:notesMasterIdLst>
    <p:notesMasterId r:id="rId13"/>
  </p:notesMasterIdLst>
  <p:handoutMasterIdLst>
    <p:handoutMasterId r:id="rId14"/>
  </p:handoutMasterIdLst>
  <p:sldIdLst>
    <p:sldId id="277" r:id="rId3"/>
    <p:sldId id="265" r:id="rId4"/>
    <p:sldId id="273" r:id="rId5"/>
    <p:sldId id="274" r:id="rId6"/>
    <p:sldId id="275" r:id="rId7"/>
    <p:sldId id="276" r:id="rId8"/>
    <p:sldId id="262" r:id="rId9"/>
    <p:sldId id="269" r:id="rId10"/>
    <p:sldId id="270" r:id="rId11"/>
    <p:sldId id="271" r:id="rId12"/>
  </p:sldIdLst>
  <p:sldSz cx="9144000" cy="6858000" type="screen4x3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2CC"/>
    <a:srgbClr val="9E2B1E"/>
    <a:srgbClr val="E19100"/>
    <a:srgbClr val="465A8C"/>
    <a:srgbClr val="730B0B"/>
    <a:srgbClr val="EAD300"/>
    <a:srgbClr val="708B77"/>
    <a:srgbClr val="6C7C10"/>
    <a:srgbClr val="375618"/>
    <a:srgbClr val="490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6029" autoAdjust="0"/>
  </p:normalViewPr>
  <p:slideViewPr>
    <p:cSldViewPr snapToObjects="1" showGuides="1">
      <p:cViewPr>
        <p:scale>
          <a:sx n="100" d="100"/>
          <a:sy n="100" d="100"/>
        </p:scale>
        <p:origin x="-1896" y="-276"/>
      </p:cViewPr>
      <p:guideLst>
        <p:guide orient="horz" pos="336"/>
        <p:guide orient="horz" pos="4128"/>
        <p:guide orient="horz" pos="432"/>
        <p:guide orient="horz" pos="528"/>
        <p:guide pos="432"/>
        <p:guide pos="5664"/>
        <p:guide pos="2304"/>
        <p:guide pos="96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02"/>
    </p:cViewPr>
  </p:sorterViewPr>
  <p:notesViewPr>
    <p:cSldViewPr snapToObjects="1" showGuides="1">
      <p:cViewPr varScale="1">
        <p:scale>
          <a:sx n="64" d="100"/>
          <a:sy n="64" d="100"/>
        </p:scale>
        <p:origin x="-3067" y="-67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6" y="1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2FCB86B-AEB0-4140-ABD9-6BF3A67B9A03}" type="datetimeFigureOut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289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6" y="8757289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F17D94A-B379-4DAD-BE5D-AC88D304C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8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6" y="1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6BDC747-0E35-4AB3-943F-70553F314B0C}" type="datetimeFigureOut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7" tIns="46189" rIns="92377" bIns="461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9" y="4380231"/>
            <a:ext cx="5546725" cy="4148772"/>
          </a:xfrm>
          <a:prstGeom prst="rect">
            <a:avLst/>
          </a:prstGeom>
        </p:spPr>
        <p:txBody>
          <a:bodyPr vert="horz" lIns="92377" tIns="46189" rIns="92377" bIns="461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289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6" y="8757289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E434D44-D6CD-44A9-AD79-7624AFD64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3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24462" y="4851357"/>
            <a:ext cx="3657600" cy="299972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24462" y="5199927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Client name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24462" y="5448505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88395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541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51700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064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183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70325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32883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63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11410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93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087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7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894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198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251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686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133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latin typeface="+mn-lt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+mn-lt"/>
              </a:rPr>
              <a:t>Effort/Cost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Selectively</a:t>
            </a:r>
            <a:r>
              <a:rPr lang="en-US" sz="1600" b="1" u="sng" baseline="0" dirty="0" smtClean="0">
                <a:latin typeface="+mn-lt"/>
                <a:ea typeface="ＭＳ Ｐゴシック" pitchFamily="-112" charset="-128"/>
              </a:rPr>
              <a:t> Invest</a:t>
            </a:r>
            <a:endParaRPr lang="en-US" sz="1600" b="1" u="sng" dirty="0" smtClean="0">
              <a:latin typeface="+mn-lt"/>
              <a:ea typeface="ＭＳ Ｐゴシック" pitchFamily="-112" charset="-128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761" y="1266825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092819" y="1266825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937" y="1266825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7092819" y="685800"/>
            <a:ext cx="1889256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752975" y="685800"/>
            <a:ext cx="22860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1723" y="685800"/>
            <a:ext cx="45367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6507" y="194158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7086565" y="194158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739683" y="194158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46507" y="2616339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086565" y="2616339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739683" y="2616339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46507" y="3291096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86565" y="3291096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39683" y="3291096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46507" y="3965853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7086565" y="3965853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739683" y="3965853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146507" y="4640610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7086565" y="4640610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4739683" y="4640610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146507" y="5315367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086565" y="5315367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739683" y="5315367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507" y="599012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86565" y="599012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739683" y="599012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533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92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155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513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485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282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651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2621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670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28663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7000" y="128663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72385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172385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16106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16106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259828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667000" y="259828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03549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667000" y="303549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347271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667000" y="347271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390992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667000" y="390992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434714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667000" y="434714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152400" y="478435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667000" y="478435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152400" y="522157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2667000" y="522157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52400" y="565878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2667000" y="565878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152400" y="6096000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2667000" y="6096000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449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16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264968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55836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80528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30835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037478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920793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808846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289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7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20569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0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403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207256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DS 2015.01.21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Workshop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Output v1 ph</a:t>
            </a: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driversselect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9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4001" r:id="rId26"/>
    <p:sldLayoutId id="2147484000" r:id="rId27"/>
    <p:sldLayoutId id="2147483999" r:id="rId28"/>
    <p:sldLayoutId id="2147484002" r:id="rId29"/>
    <p:sldLayoutId id="2147484003" r:id="rId30"/>
    <p:sldLayoutId id="2147484004" r:id="rId31"/>
    <p:sldLayoutId id="2147484005" r:id="rId32"/>
    <p:sldLayoutId id="2147484014" r:id="rId33"/>
    <p:sldLayoutId id="2147484016" r:id="rId34"/>
    <p:sldLayoutId id="2147484017" r:id="rId35"/>
    <p:sldLayoutId id="2147484018" r:id="rId36"/>
    <p:sldLayoutId id="2147484019" r:id="rId37"/>
    <p:sldLayoutId id="2147484020" r:id="rId38"/>
    <p:sldLayoutId id="2147484021" r:id="rId39"/>
    <p:sldLayoutId id="2147484022" r:id="rId40"/>
    <p:sldLayoutId id="2147484023" r:id="rId41"/>
    <p:sldLayoutId id="2147484024" r:id="rId42"/>
    <p:sldLayoutId id="2147484025" r:id="rId43"/>
    <p:sldLayoutId id="2147484026" r:id="rId4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Advanced Execution Workshop Q1</a:t>
            </a:r>
          </a:p>
          <a:p>
            <a:r>
              <a:rPr lang="en-US" dirty="0" smtClean="0"/>
              <a:t>1/21/2015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8890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/ Ignore</a:t>
            </a:r>
            <a:endParaRPr lang="en-US" dirty="0"/>
          </a:p>
        </p:txBody>
      </p:sp>
      <p:pic>
        <p:nvPicPr>
          <p:cNvPr id="4098" name="Picture 2" descr="O:\!Advanced Execution Module\ADVANCED EXECUTION 1.1\Q1\2 Worksession Materials\3. Workshop Output and Pictures\2x2 - I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r="18006"/>
          <a:stretch/>
        </p:blipFill>
        <p:spPr bwMode="auto">
          <a:xfrm>
            <a:off x="611462" y="685800"/>
            <a:ext cx="792107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48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Rules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We will use these Ground Rules for our Advanced Execution interactions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Time Out</a:t>
            </a:r>
          </a:p>
          <a:p>
            <a:r>
              <a:rPr lang="en-US" dirty="0" smtClean="0"/>
              <a:t>Permission to be Messy</a:t>
            </a:r>
          </a:p>
          <a:p>
            <a:r>
              <a:rPr lang="en-US" dirty="0" smtClean="0"/>
              <a:t>Everyone Participates</a:t>
            </a:r>
          </a:p>
          <a:p>
            <a:r>
              <a:rPr lang="en-US" dirty="0" smtClean="0"/>
              <a:t>Ask, Ask, Ask</a:t>
            </a:r>
          </a:p>
          <a:p>
            <a:r>
              <a:rPr lang="en-US" dirty="0" smtClean="0"/>
              <a:t>Phones Off</a:t>
            </a:r>
          </a:p>
          <a:p>
            <a:r>
              <a:rPr lang="en-US" dirty="0" smtClean="0"/>
              <a:t>Be Fully Present</a:t>
            </a:r>
          </a:p>
          <a:p>
            <a:r>
              <a:rPr lang="en-US" dirty="0" smtClean="0"/>
              <a:t>Speak Concisely </a:t>
            </a:r>
          </a:p>
          <a:p>
            <a:r>
              <a:rPr lang="en-US" dirty="0" smtClean="0"/>
              <a:t>Challenging is OK</a:t>
            </a:r>
          </a:p>
          <a:p>
            <a:r>
              <a:rPr lang="en-US" dirty="0" smtClean="0"/>
              <a:t>Everything on the Table</a:t>
            </a:r>
          </a:p>
          <a:p>
            <a:r>
              <a:rPr lang="en-US" dirty="0" smtClean="0"/>
              <a:t>Stick to the Agenda</a:t>
            </a:r>
          </a:p>
          <a:p>
            <a:r>
              <a:rPr lang="en-US" dirty="0" smtClean="0"/>
              <a:t>Be Respectful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45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Driversselect</a:t>
            </a:r>
            <a:r>
              <a:rPr lang="en-US" dirty="0" smtClean="0"/>
              <a:t> Initial 2x2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054855" y="1513834"/>
            <a:ext cx="894106" cy="391166"/>
          </a:xfrm>
          <a:solidFill>
            <a:schemeClr val="accent5"/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Improve Vehicle Quality Standards Through Recon</a:t>
            </a:r>
            <a:endParaRPr lang="en-US" sz="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53477" y="3344032"/>
            <a:ext cx="896112" cy="393192"/>
          </a:xfrm>
          <a:solidFill>
            <a:schemeClr val="accent5"/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Rebuild  Website to Reflect Brand</a:t>
            </a:r>
            <a:endParaRPr lang="en-US" sz="9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013020" y="5286348"/>
            <a:ext cx="954592" cy="467892"/>
          </a:xfrm>
          <a:solidFill>
            <a:schemeClr val="accent3"/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Research Customer Self-</a:t>
            </a:r>
            <a:r>
              <a:rPr lang="en-US" sz="900" dirty="0" err="1" smtClean="0"/>
              <a:t>Desking</a:t>
            </a:r>
            <a:endParaRPr lang="en-US" sz="9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054166" y="2888002"/>
            <a:ext cx="894106" cy="391166"/>
          </a:xfrm>
          <a:solidFill>
            <a:schemeClr val="accent5"/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Manage ACQ Fee Strategy</a:t>
            </a:r>
            <a:endParaRPr lang="en-US" sz="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054855" y="2888002"/>
            <a:ext cx="894106" cy="391166"/>
          </a:xfrm>
          <a:solidFill>
            <a:schemeClr val="accent5"/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Time Blocks / Structured Meetings</a:t>
            </a:r>
            <a:endParaRPr lang="en-US" sz="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5054855" y="2429946"/>
            <a:ext cx="894106" cy="391166"/>
          </a:xfrm>
          <a:solidFill>
            <a:schemeClr val="accent5"/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Increase Rate of NPS Surveys 100%</a:t>
            </a:r>
            <a:endParaRPr lang="en-US" sz="8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054855" y="1971890"/>
            <a:ext cx="894106" cy="391166"/>
          </a:xfrm>
          <a:solidFill>
            <a:schemeClr val="accent5"/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Use of CRM</a:t>
            </a:r>
            <a:endParaRPr lang="en-US" sz="8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53477" y="1513834"/>
            <a:ext cx="894106" cy="391166"/>
          </a:xfrm>
          <a:solidFill>
            <a:schemeClr val="accent5"/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Sustain Location Staffing</a:t>
            </a:r>
            <a:endParaRPr lang="en-US" sz="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6054166" y="1513834"/>
            <a:ext cx="894106" cy="391166"/>
          </a:xfrm>
          <a:solidFill>
            <a:schemeClr val="accent5"/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Balance Vehicle Purchases</a:t>
            </a:r>
            <a:endParaRPr lang="en-US" sz="8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1864458" y="3200400"/>
            <a:ext cx="983517" cy="486891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smtClean="0"/>
              <a:t>Manage 60+ Day Inventory</a:t>
            </a:r>
            <a:endParaRPr lang="en-US" sz="90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845283" y="3200400"/>
            <a:ext cx="983517" cy="486891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Hire 2 CEOs Per Month</a:t>
            </a:r>
            <a:endParaRPr lang="en-US" sz="9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3902808" y="2174000"/>
            <a:ext cx="983517" cy="486891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ID Alternatives for Vehicle Sourcing</a:t>
            </a:r>
            <a:endParaRPr lang="en-US" sz="9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2886075" y="2682635"/>
            <a:ext cx="983517" cy="486891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New Lender Program</a:t>
            </a:r>
            <a:endParaRPr lang="en-US" sz="9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5"/>
          </p:nvPr>
        </p:nvSpPr>
        <p:spPr>
          <a:xfrm>
            <a:off x="1864458" y="2682635"/>
            <a:ext cx="983517" cy="486891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Develop Core Brand Messaging</a:t>
            </a:r>
            <a:endParaRPr lang="en-US" sz="9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845283" y="2682635"/>
            <a:ext cx="983517" cy="486891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Internal Advancement Opportunities</a:t>
            </a:r>
            <a:endParaRPr lang="en-US" sz="9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/>
          </p:nvPr>
        </p:nvSpPr>
        <p:spPr>
          <a:xfrm>
            <a:off x="3902808" y="1653935"/>
            <a:ext cx="983517" cy="486891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Improve Sales Process &amp; Educate CEOs</a:t>
            </a:r>
            <a:endParaRPr lang="en-US" sz="9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8"/>
          </p:nvPr>
        </p:nvSpPr>
        <p:spPr>
          <a:xfrm>
            <a:off x="1864458" y="1653935"/>
            <a:ext cx="983517" cy="486891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Better Customer Exp. w/ Defined Expectations</a:t>
            </a:r>
            <a:endParaRPr lang="en-US" sz="90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9"/>
          </p:nvPr>
        </p:nvSpPr>
        <p:spPr>
          <a:xfrm>
            <a:off x="2886075" y="1653935"/>
            <a:ext cx="983517" cy="486891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Speed of Trust</a:t>
            </a:r>
            <a:endParaRPr lang="en-US" sz="90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0"/>
          </p:nvPr>
        </p:nvSpPr>
        <p:spPr>
          <a:xfrm>
            <a:off x="2886075" y="2174000"/>
            <a:ext cx="983517" cy="486891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Improve CEO Productivity</a:t>
            </a:r>
            <a:endParaRPr lang="en-US" sz="900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1"/>
          </p:nvPr>
        </p:nvSpPr>
        <p:spPr>
          <a:xfrm>
            <a:off x="1864458" y="2174000"/>
            <a:ext cx="983517" cy="486891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Align Sales/Recon/</a:t>
            </a:r>
            <a:r>
              <a:rPr lang="en-US" sz="900" dirty="0" err="1" smtClean="0"/>
              <a:t>Purch</a:t>
            </a:r>
            <a:r>
              <a:rPr lang="en-US" sz="900" dirty="0" smtClean="0"/>
              <a:t> Goals</a:t>
            </a:r>
            <a:endParaRPr lang="en-US" sz="900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32"/>
          </p:nvPr>
        </p:nvSpPr>
        <p:spPr>
          <a:xfrm>
            <a:off x="845283" y="2174000"/>
            <a:ext cx="983517" cy="486891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Advanced Execution</a:t>
            </a:r>
            <a:endParaRPr lang="en-US" sz="90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3"/>
          </p:nvPr>
        </p:nvSpPr>
        <p:spPr>
          <a:xfrm>
            <a:off x="845283" y="1653935"/>
            <a:ext cx="983517" cy="486891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Build Recon Operations</a:t>
            </a:r>
            <a:endParaRPr lang="en-US" sz="900" dirty="0"/>
          </a:p>
        </p:txBody>
      </p:sp>
      <p:sp>
        <p:nvSpPr>
          <p:cNvPr id="29" name="Text Placeholder 7"/>
          <p:cNvSpPr txBox="1">
            <a:spLocks/>
          </p:cNvSpPr>
          <p:nvPr/>
        </p:nvSpPr>
        <p:spPr bwMode="auto">
          <a:xfrm>
            <a:off x="7053477" y="2429946"/>
            <a:ext cx="894106" cy="39116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Promote New Job Openings Internally</a:t>
            </a:r>
            <a:endParaRPr lang="en-US" sz="800" dirty="0"/>
          </a:p>
        </p:txBody>
      </p:sp>
      <p:sp>
        <p:nvSpPr>
          <p:cNvPr id="30" name="Text Placeholder 8"/>
          <p:cNvSpPr txBox="1">
            <a:spLocks/>
          </p:cNvSpPr>
          <p:nvPr/>
        </p:nvSpPr>
        <p:spPr bwMode="auto">
          <a:xfrm>
            <a:off x="7053477" y="1971890"/>
            <a:ext cx="894106" cy="39116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Daily Commitments Production</a:t>
            </a:r>
            <a:endParaRPr lang="en-US" sz="800" dirty="0"/>
          </a:p>
        </p:txBody>
      </p:sp>
      <p:sp>
        <p:nvSpPr>
          <p:cNvPr id="31" name="Text Placeholder 7"/>
          <p:cNvSpPr txBox="1">
            <a:spLocks/>
          </p:cNvSpPr>
          <p:nvPr/>
        </p:nvSpPr>
        <p:spPr bwMode="auto">
          <a:xfrm>
            <a:off x="8052788" y="2888002"/>
            <a:ext cx="894106" cy="39116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Tweak Pricing Strategy</a:t>
            </a:r>
            <a:endParaRPr lang="en-US" sz="800" dirty="0"/>
          </a:p>
        </p:txBody>
      </p:sp>
      <p:sp>
        <p:nvSpPr>
          <p:cNvPr id="33" name="Text Placeholder 7"/>
          <p:cNvSpPr txBox="1">
            <a:spLocks/>
          </p:cNvSpPr>
          <p:nvPr/>
        </p:nvSpPr>
        <p:spPr bwMode="auto">
          <a:xfrm>
            <a:off x="7053477" y="2888002"/>
            <a:ext cx="894106" cy="39116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Implement Purchasing Strategy</a:t>
            </a:r>
            <a:endParaRPr lang="en-US" sz="800" dirty="0"/>
          </a:p>
        </p:txBody>
      </p:sp>
      <p:sp>
        <p:nvSpPr>
          <p:cNvPr id="34" name="Text Placeholder 8"/>
          <p:cNvSpPr txBox="1">
            <a:spLocks/>
          </p:cNvSpPr>
          <p:nvPr/>
        </p:nvSpPr>
        <p:spPr bwMode="auto">
          <a:xfrm>
            <a:off x="6054166" y="2429946"/>
            <a:ext cx="894106" cy="39116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Continuous Training &amp; Development</a:t>
            </a:r>
            <a:endParaRPr lang="en-US" sz="800" dirty="0"/>
          </a:p>
        </p:txBody>
      </p:sp>
      <p:sp>
        <p:nvSpPr>
          <p:cNvPr id="32" name="Text Placeholder 8"/>
          <p:cNvSpPr txBox="1">
            <a:spLocks/>
          </p:cNvSpPr>
          <p:nvPr/>
        </p:nvSpPr>
        <p:spPr bwMode="auto">
          <a:xfrm>
            <a:off x="6054166" y="1971890"/>
            <a:ext cx="894106" cy="39116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Manage to Establish 3 </a:t>
            </a:r>
            <a:r>
              <a:rPr lang="en-US" sz="800" dirty="0" err="1" smtClean="0"/>
              <a:t>appts</a:t>
            </a:r>
            <a:r>
              <a:rPr lang="en-US" sz="800" dirty="0" smtClean="0"/>
              <a:t>/week/CEO</a:t>
            </a:r>
            <a:endParaRPr lang="en-US" sz="800" dirty="0"/>
          </a:p>
        </p:txBody>
      </p:sp>
      <p:sp>
        <p:nvSpPr>
          <p:cNvPr id="35" name="Text Placeholder 7"/>
          <p:cNvSpPr txBox="1">
            <a:spLocks/>
          </p:cNvSpPr>
          <p:nvPr/>
        </p:nvSpPr>
        <p:spPr bwMode="auto">
          <a:xfrm>
            <a:off x="8052788" y="3346058"/>
            <a:ext cx="894106" cy="39116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Reduce 60+  Inventory &lt;15%</a:t>
            </a:r>
            <a:endParaRPr lang="en-US" sz="800" dirty="0"/>
          </a:p>
        </p:txBody>
      </p:sp>
      <p:sp>
        <p:nvSpPr>
          <p:cNvPr id="36" name="Text Placeholder 8"/>
          <p:cNvSpPr txBox="1">
            <a:spLocks/>
          </p:cNvSpPr>
          <p:nvPr/>
        </p:nvSpPr>
        <p:spPr bwMode="auto">
          <a:xfrm>
            <a:off x="7006533" y="5286348"/>
            <a:ext cx="954592" cy="46789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Test New Marketing Messages</a:t>
            </a:r>
            <a:endParaRPr lang="en-US" sz="900" dirty="0"/>
          </a:p>
        </p:txBody>
      </p:sp>
      <p:sp>
        <p:nvSpPr>
          <p:cNvPr id="37" name="Text Placeholder 7"/>
          <p:cNvSpPr txBox="1">
            <a:spLocks/>
          </p:cNvSpPr>
          <p:nvPr/>
        </p:nvSpPr>
        <p:spPr bwMode="auto">
          <a:xfrm>
            <a:off x="8052788" y="2429946"/>
            <a:ext cx="894106" cy="39116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Continuous Recruitment in Sale/Recon/Acct</a:t>
            </a:r>
            <a:endParaRPr lang="en-US" sz="800" dirty="0"/>
          </a:p>
        </p:txBody>
      </p:sp>
      <p:sp>
        <p:nvSpPr>
          <p:cNvPr id="38" name="Text Placeholder 8"/>
          <p:cNvSpPr txBox="1">
            <a:spLocks/>
          </p:cNvSpPr>
          <p:nvPr/>
        </p:nvSpPr>
        <p:spPr bwMode="auto">
          <a:xfrm>
            <a:off x="5054855" y="3344032"/>
            <a:ext cx="896112" cy="39319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Expand Location &amp; Storage Lot</a:t>
            </a:r>
            <a:endParaRPr lang="en-US" sz="900" dirty="0"/>
          </a:p>
        </p:txBody>
      </p:sp>
      <p:sp>
        <p:nvSpPr>
          <p:cNvPr id="39" name="Text Placeholder 7"/>
          <p:cNvSpPr txBox="1">
            <a:spLocks/>
          </p:cNvSpPr>
          <p:nvPr/>
        </p:nvSpPr>
        <p:spPr bwMode="auto">
          <a:xfrm>
            <a:off x="8052788" y="1971890"/>
            <a:ext cx="894106" cy="39116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Associate Development</a:t>
            </a:r>
            <a:endParaRPr lang="en-US" sz="800" dirty="0"/>
          </a:p>
        </p:txBody>
      </p:sp>
      <p:sp>
        <p:nvSpPr>
          <p:cNvPr id="40" name="Text Placeholder 8"/>
          <p:cNvSpPr txBox="1">
            <a:spLocks/>
          </p:cNvSpPr>
          <p:nvPr/>
        </p:nvSpPr>
        <p:spPr bwMode="auto">
          <a:xfrm>
            <a:off x="8052788" y="1513834"/>
            <a:ext cx="894106" cy="39116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Maintain Lender Relationship</a:t>
            </a:r>
            <a:endParaRPr lang="en-US" sz="800" dirty="0"/>
          </a:p>
        </p:txBody>
      </p:sp>
      <p:sp>
        <p:nvSpPr>
          <p:cNvPr id="41" name="Text Placeholder 8"/>
          <p:cNvSpPr txBox="1">
            <a:spLocks/>
          </p:cNvSpPr>
          <p:nvPr/>
        </p:nvSpPr>
        <p:spPr bwMode="auto">
          <a:xfrm>
            <a:off x="8013020" y="4676749"/>
            <a:ext cx="954592" cy="46789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Maintain Bank Relationships</a:t>
            </a:r>
            <a:endParaRPr lang="en-US" sz="900" dirty="0"/>
          </a:p>
        </p:txBody>
      </p:sp>
      <p:sp>
        <p:nvSpPr>
          <p:cNvPr id="42" name="Text Placeholder 8"/>
          <p:cNvSpPr txBox="1">
            <a:spLocks/>
          </p:cNvSpPr>
          <p:nvPr/>
        </p:nvSpPr>
        <p:spPr bwMode="auto">
          <a:xfrm>
            <a:off x="6005687" y="5286348"/>
            <a:ext cx="954592" cy="46789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Secure New Floor Plan</a:t>
            </a:r>
            <a:endParaRPr lang="en-US" sz="900" dirty="0"/>
          </a:p>
        </p:txBody>
      </p:sp>
      <p:sp>
        <p:nvSpPr>
          <p:cNvPr id="43" name="Text Placeholder 8"/>
          <p:cNvSpPr txBox="1">
            <a:spLocks/>
          </p:cNvSpPr>
          <p:nvPr/>
        </p:nvSpPr>
        <p:spPr bwMode="auto">
          <a:xfrm>
            <a:off x="4989431" y="5286348"/>
            <a:ext cx="954592" cy="46789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Learn About Home Delivery</a:t>
            </a:r>
            <a:endParaRPr lang="en-US" sz="900" dirty="0"/>
          </a:p>
        </p:txBody>
      </p:sp>
      <p:sp>
        <p:nvSpPr>
          <p:cNvPr id="44" name="Text Placeholder 8"/>
          <p:cNvSpPr txBox="1">
            <a:spLocks/>
          </p:cNvSpPr>
          <p:nvPr/>
        </p:nvSpPr>
        <p:spPr bwMode="auto">
          <a:xfrm>
            <a:off x="7008540" y="4676749"/>
            <a:ext cx="954592" cy="46789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Plan for Future Growth, </a:t>
            </a:r>
            <a:r>
              <a:rPr lang="en-US" sz="900" dirty="0" err="1" smtClean="0"/>
              <a:t>Inv</a:t>
            </a:r>
            <a:r>
              <a:rPr lang="en-US" sz="900" dirty="0" smtClean="0"/>
              <a:t>, Capacity, Storage</a:t>
            </a:r>
            <a:endParaRPr lang="en-US" sz="900" dirty="0"/>
          </a:p>
        </p:txBody>
      </p:sp>
      <p:sp>
        <p:nvSpPr>
          <p:cNvPr id="45" name="Text Placeholder 8"/>
          <p:cNvSpPr txBox="1">
            <a:spLocks/>
          </p:cNvSpPr>
          <p:nvPr/>
        </p:nvSpPr>
        <p:spPr bwMode="auto">
          <a:xfrm>
            <a:off x="5986637" y="4676749"/>
            <a:ext cx="954592" cy="46789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Introduce New Metrics for Daily </a:t>
            </a:r>
            <a:r>
              <a:rPr lang="en-US" sz="900" dirty="0"/>
              <a:t>H</a:t>
            </a:r>
            <a:r>
              <a:rPr lang="en-US" sz="900" dirty="0" smtClean="0"/>
              <a:t>uddles</a:t>
            </a:r>
            <a:endParaRPr lang="en-US" sz="900" dirty="0"/>
          </a:p>
        </p:txBody>
      </p:sp>
      <p:sp>
        <p:nvSpPr>
          <p:cNvPr id="46" name="Text Placeholder 8"/>
          <p:cNvSpPr txBox="1">
            <a:spLocks/>
          </p:cNvSpPr>
          <p:nvPr/>
        </p:nvSpPr>
        <p:spPr bwMode="auto">
          <a:xfrm>
            <a:off x="4970381" y="4676749"/>
            <a:ext cx="954592" cy="46789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Research Locations for New Location</a:t>
            </a:r>
            <a:endParaRPr lang="en-US" sz="900" dirty="0"/>
          </a:p>
        </p:txBody>
      </p:sp>
      <p:sp>
        <p:nvSpPr>
          <p:cNvPr id="47" name="Text Placeholder 8"/>
          <p:cNvSpPr txBox="1">
            <a:spLocks/>
          </p:cNvSpPr>
          <p:nvPr/>
        </p:nvSpPr>
        <p:spPr bwMode="auto">
          <a:xfrm>
            <a:off x="8013020" y="4124298"/>
            <a:ext cx="954592" cy="46789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Create Best Practices Play Book for CEOs</a:t>
            </a:r>
            <a:endParaRPr lang="en-US" sz="900" dirty="0"/>
          </a:p>
        </p:txBody>
      </p:sp>
      <p:sp>
        <p:nvSpPr>
          <p:cNvPr id="48" name="Text Placeholder 8"/>
          <p:cNvSpPr txBox="1">
            <a:spLocks/>
          </p:cNvSpPr>
          <p:nvPr/>
        </p:nvSpPr>
        <p:spPr bwMode="auto">
          <a:xfrm>
            <a:off x="6977237" y="4124298"/>
            <a:ext cx="954592" cy="46789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Digital User Experience Surveys</a:t>
            </a:r>
            <a:endParaRPr lang="en-US" sz="900" dirty="0"/>
          </a:p>
        </p:txBody>
      </p:sp>
      <p:sp>
        <p:nvSpPr>
          <p:cNvPr id="49" name="Text Placeholder 8"/>
          <p:cNvSpPr txBox="1">
            <a:spLocks/>
          </p:cNvSpPr>
          <p:nvPr/>
        </p:nvSpPr>
        <p:spPr bwMode="auto">
          <a:xfrm>
            <a:off x="5992428" y="4124298"/>
            <a:ext cx="954592" cy="46789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Include Eric &amp; Ramon in Weekly </a:t>
            </a:r>
            <a:r>
              <a:rPr lang="en-US" sz="900" dirty="0" err="1" smtClean="0"/>
              <a:t>PurchGamefilming</a:t>
            </a:r>
            <a:endParaRPr lang="en-US" sz="900" dirty="0"/>
          </a:p>
        </p:txBody>
      </p:sp>
      <p:sp>
        <p:nvSpPr>
          <p:cNvPr id="50" name="Text Placeholder 8"/>
          <p:cNvSpPr txBox="1">
            <a:spLocks/>
          </p:cNvSpPr>
          <p:nvPr/>
        </p:nvSpPr>
        <p:spPr bwMode="auto">
          <a:xfrm>
            <a:off x="4970381" y="4124298"/>
            <a:ext cx="954592" cy="46789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New Lender Relationship</a:t>
            </a:r>
            <a:endParaRPr lang="en-US" sz="900" dirty="0"/>
          </a:p>
        </p:txBody>
      </p:sp>
      <p:sp>
        <p:nvSpPr>
          <p:cNvPr id="51" name="Text Placeholder 8"/>
          <p:cNvSpPr txBox="1">
            <a:spLocks/>
          </p:cNvSpPr>
          <p:nvPr/>
        </p:nvSpPr>
        <p:spPr bwMode="auto">
          <a:xfrm>
            <a:off x="4989431" y="5856708"/>
            <a:ext cx="954592" cy="46789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Research New Pricing Model</a:t>
            </a:r>
            <a:endParaRPr lang="en-US" sz="900" dirty="0"/>
          </a:p>
        </p:txBody>
      </p:sp>
      <p:sp>
        <p:nvSpPr>
          <p:cNvPr id="52" name="Text Placeholder 8"/>
          <p:cNvSpPr txBox="1">
            <a:spLocks/>
          </p:cNvSpPr>
          <p:nvPr/>
        </p:nvSpPr>
        <p:spPr bwMode="auto">
          <a:xfrm>
            <a:off x="6005687" y="5856708"/>
            <a:ext cx="954592" cy="46789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Test Activating Promoters</a:t>
            </a:r>
            <a:endParaRPr lang="en-US" sz="900" dirty="0"/>
          </a:p>
        </p:txBody>
      </p:sp>
      <p:sp>
        <p:nvSpPr>
          <p:cNvPr id="53" name="Text Placeholder 8"/>
          <p:cNvSpPr txBox="1">
            <a:spLocks/>
          </p:cNvSpPr>
          <p:nvPr/>
        </p:nvSpPr>
        <p:spPr bwMode="auto">
          <a:xfrm>
            <a:off x="3920575" y="4876800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Tribe Member Development Plans</a:t>
            </a:r>
            <a:endParaRPr lang="en-US" sz="900" dirty="0"/>
          </a:p>
        </p:txBody>
      </p:sp>
      <p:sp>
        <p:nvSpPr>
          <p:cNvPr id="54" name="Text Placeholder 8"/>
          <p:cNvSpPr txBox="1">
            <a:spLocks/>
          </p:cNvSpPr>
          <p:nvPr/>
        </p:nvSpPr>
        <p:spPr bwMode="auto">
          <a:xfrm>
            <a:off x="3925216" y="4343400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Self </a:t>
            </a:r>
            <a:r>
              <a:rPr lang="en-US" sz="900" dirty="0" err="1" smtClean="0"/>
              <a:t>Desking</a:t>
            </a:r>
            <a:endParaRPr lang="en-US" sz="900" dirty="0"/>
          </a:p>
        </p:txBody>
      </p:sp>
      <p:sp>
        <p:nvSpPr>
          <p:cNvPr id="55" name="Text Placeholder 8"/>
          <p:cNvSpPr txBox="1">
            <a:spLocks/>
          </p:cNvSpPr>
          <p:nvPr/>
        </p:nvSpPr>
        <p:spPr bwMode="auto">
          <a:xfrm>
            <a:off x="3919050" y="3886200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New Culture Events/Delivery</a:t>
            </a:r>
            <a:endParaRPr lang="en-US" sz="900" dirty="0"/>
          </a:p>
        </p:txBody>
      </p:sp>
      <p:sp>
        <p:nvSpPr>
          <p:cNvPr id="56" name="Text Placeholder 8"/>
          <p:cNvSpPr txBox="1">
            <a:spLocks/>
          </p:cNvSpPr>
          <p:nvPr/>
        </p:nvSpPr>
        <p:spPr bwMode="auto">
          <a:xfrm>
            <a:off x="3004650" y="4572000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New Banks</a:t>
            </a:r>
            <a:endParaRPr lang="en-US" sz="900" dirty="0"/>
          </a:p>
        </p:txBody>
      </p:sp>
      <p:sp>
        <p:nvSpPr>
          <p:cNvPr id="57" name="Text Placeholder 8"/>
          <p:cNvSpPr txBox="1">
            <a:spLocks/>
          </p:cNvSpPr>
          <p:nvPr/>
        </p:nvSpPr>
        <p:spPr bwMode="auto">
          <a:xfrm>
            <a:off x="2928450" y="4114800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Test Home Delivery</a:t>
            </a:r>
            <a:endParaRPr lang="en-US" sz="900" dirty="0"/>
          </a:p>
        </p:txBody>
      </p:sp>
      <p:sp>
        <p:nvSpPr>
          <p:cNvPr id="58" name="Text Placeholder 8"/>
          <p:cNvSpPr txBox="1">
            <a:spLocks/>
          </p:cNvSpPr>
          <p:nvPr/>
        </p:nvSpPr>
        <p:spPr bwMode="auto">
          <a:xfrm>
            <a:off x="1574983" y="3876675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Secure New Floor Plan</a:t>
            </a:r>
            <a:endParaRPr lang="en-US" sz="900" dirty="0"/>
          </a:p>
        </p:txBody>
      </p:sp>
      <p:sp>
        <p:nvSpPr>
          <p:cNvPr id="59" name="Text Placeholder 8"/>
          <p:cNvSpPr txBox="1">
            <a:spLocks/>
          </p:cNvSpPr>
          <p:nvPr/>
        </p:nvSpPr>
        <p:spPr bwMode="auto">
          <a:xfrm>
            <a:off x="1828800" y="5947707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Purchasing Old Vehicles</a:t>
            </a:r>
            <a:endParaRPr lang="en-US" sz="900" dirty="0"/>
          </a:p>
        </p:txBody>
      </p:sp>
      <p:sp>
        <p:nvSpPr>
          <p:cNvPr id="60" name="Text Placeholder 8"/>
          <p:cNvSpPr txBox="1">
            <a:spLocks/>
          </p:cNvSpPr>
          <p:nvPr/>
        </p:nvSpPr>
        <p:spPr bwMode="auto">
          <a:xfrm>
            <a:off x="838200" y="5029200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Consignment Model</a:t>
            </a:r>
            <a:endParaRPr lang="en-US" sz="900" dirty="0"/>
          </a:p>
        </p:txBody>
      </p:sp>
      <p:sp>
        <p:nvSpPr>
          <p:cNvPr id="61" name="Text Placeholder 8"/>
          <p:cNvSpPr txBox="1">
            <a:spLocks/>
          </p:cNvSpPr>
          <p:nvPr/>
        </p:nvSpPr>
        <p:spPr bwMode="auto">
          <a:xfrm>
            <a:off x="838200" y="5490507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New Location</a:t>
            </a:r>
            <a:endParaRPr lang="en-US" sz="900" dirty="0"/>
          </a:p>
        </p:txBody>
      </p:sp>
      <p:sp>
        <p:nvSpPr>
          <p:cNvPr id="62" name="Text Placeholder 8"/>
          <p:cNvSpPr txBox="1">
            <a:spLocks/>
          </p:cNvSpPr>
          <p:nvPr/>
        </p:nvSpPr>
        <p:spPr bwMode="auto">
          <a:xfrm>
            <a:off x="838200" y="5947707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High Risk High Reward Purchases</a:t>
            </a:r>
            <a:endParaRPr lang="en-US" sz="900" dirty="0"/>
          </a:p>
        </p:txBody>
      </p:sp>
      <p:sp>
        <p:nvSpPr>
          <p:cNvPr id="63" name="Text Placeholder 8"/>
          <p:cNvSpPr txBox="1">
            <a:spLocks/>
          </p:cNvSpPr>
          <p:nvPr/>
        </p:nvSpPr>
        <p:spPr bwMode="auto">
          <a:xfrm>
            <a:off x="794850" y="4343400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Deed Sub Prime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+1,000 ACQ Fee</a:t>
            </a:r>
            <a:endParaRPr lang="en-US" sz="900" dirty="0"/>
          </a:p>
        </p:txBody>
      </p:sp>
      <p:sp>
        <p:nvSpPr>
          <p:cNvPr id="64" name="Text Placeholder 8"/>
          <p:cNvSpPr txBox="1">
            <a:spLocks/>
          </p:cNvSpPr>
          <p:nvPr/>
        </p:nvSpPr>
        <p:spPr bwMode="auto">
          <a:xfrm>
            <a:off x="3953791" y="5334000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New Training Initiatives</a:t>
            </a:r>
            <a:endParaRPr lang="en-US" sz="900" dirty="0"/>
          </a:p>
        </p:txBody>
      </p:sp>
      <p:sp>
        <p:nvSpPr>
          <p:cNvPr id="65" name="Text Placeholder 8"/>
          <p:cNvSpPr txBox="1">
            <a:spLocks/>
          </p:cNvSpPr>
          <p:nvPr/>
        </p:nvSpPr>
        <p:spPr bwMode="auto">
          <a:xfrm>
            <a:off x="2776050" y="5867400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Own Bank</a:t>
            </a:r>
            <a:endParaRPr lang="en-US" sz="900" dirty="0"/>
          </a:p>
        </p:txBody>
      </p:sp>
      <p:sp>
        <p:nvSpPr>
          <p:cNvPr id="67" name="Text Placeholder 8"/>
          <p:cNvSpPr txBox="1">
            <a:spLocks/>
          </p:cNvSpPr>
          <p:nvPr/>
        </p:nvSpPr>
        <p:spPr bwMode="auto">
          <a:xfrm>
            <a:off x="1905000" y="5029200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Traditional Advertising</a:t>
            </a:r>
            <a:endParaRPr lang="en-US" sz="900" dirty="0"/>
          </a:p>
        </p:txBody>
      </p:sp>
      <p:sp>
        <p:nvSpPr>
          <p:cNvPr id="68" name="Text Placeholder 8"/>
          <p:cNvSpPr txBox="1">
            <a:spLocks/>
          </p:cNvSpPr>
          <p:nvPr/>
        </p:nvSpPr>
        <p:spPr bwMode="auto">
          <a:xfrm>
            <a:off x="3690450" y="5999715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2</a:t>
            </a:r>
            <a:r>
              <a:rPr lang="en-US" sz="900" baseline="30000" dirty="0" smtClean="0"/>
              <a:t>nd</a:t>
            </a:r>
            <a:r>
              <a:rPr lang="en-US" sz="900" dirty="0" smtClean="0"/>
              <a:t> Location</a:t>
            </a:r>
            <a:endParaRPr lang="en-US" sz="900" dirty="0"/>
          </a:p>
        </p:txBody>
      </p:sp>
      <p:sp>
        <p:nvSpPr>
          <p:cNvPr id="70" name="Text Placeholder 8"/>
          <p:cNvSpPr txBox="1">
            <a:spLocks/>
          </p:cNvSpPr>
          <p:nvPr/>
        </p:nvSpPr>
        <p:spPr bwMode="auto">
          <a:xfrm>
            <a:off x="2547450" y="5410200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New Car Franchises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499166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1" name="Group 5130"/>
          <p:cNvGrpSpPr/>
          <p:nvPr/>
        </p:nvGrpSpPr>
        <p:grpSpPr>
          <a:xfrm>
            <a:off x="948239" y="838200"/>
            <a:ext cx="7247523" cy="5791200"/>
            <a:chOff x="175606" y="838200"/>
            <a:chExt cx="7247523" cy="5791200"/>
          </a:xfrm>
        </p:grpSpPr>
        <p:pic>
          <p:nvPicPr>
            <p:cNvPr id="5122" name="Picture 2" descr="O:\!Advanced Execution Module\ADVANCED EXECUTION 1.1\Q1\2 Worksession Materials\3. Workshop Output and Pictures\Full Noted 2x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7" t="2453" r="21851" b="4323"/>
            <a:stretch/>
          </p:blipFill>
          <p:spPr bwMode="auto">
            <a:xfrm>
              <a:off x="175606" y="838200"/>
              <a:ext cx="7015770" cy="579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Freeform 27"/>
            <p:cNvSpPr/>
            <p:nvPr/>
          </p:nvSpPr>
          <p:spPr>
            <a:xfrm>
              <a:off x="1743075" y="1285875"/>
              <a:ext cx="571500" cy="1104900"/>
            </a:xfrm>
            <a:custGeom>
              <a:avLst/>
              <a:gdLst>
                <a:gd name="connsiteX0" fmla="*/ 0 w 571500"/>
                <a:gd name="connsiteY0" fmla="*/ 0 h 1104900"/>
                <a:gd name="connsiteX1" fmla="*/ 457200 w 571500"/>
                <a:gd name="connsiteY1" fmla="*/ 800100 h 1104900"/>
                <a:gd name="connsiteX2" fmla="*/ 571500 w 571500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1104900">
                  <a:moveTo>
                    <a:pt x="0" y="0"/>
                  </a:moveTo>
                  <a:cubicBezTo>
                    <a:pt x="180975" y="307975"/>
                    <a:pt x="361950" y="615950"/>
                    <a:pt x="457200" y="800100"/>
                  </a:cubicBezTo>
                  <a:cubicBezTo>
                    <a:pt x="552450" y="984250"/>
                    <a:pt x="561975" y="1044575"/>
                    <a:pt x="571500" y="11049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740296" y="1678232"/>
              <a:ext cx="2682833" cy="674443"/>
            </a:xfrm>
            <a:custGeom>
              <a:avLst/>
              <a:gdLst>
                <a:gd name="connsiteX0" fmla="*/ 2905125 w 2905125"/>
                <a:gd name="connsiteY0" fmla="*/ 64843 h 674443"/>
                <a:gd name="connsiteX1" fmla="*/ 1790700 w 2905125"/>
                <a:gd name="connsiteY1" fmla="*/ 17218 h 674443"/>
                <a:gd name="connsiteX2" fmla="*/ 1285875 w 2905125"/>
                <a:gd name="connsiteY2" fmla="*/ 322018 h 674443"/>
                <a:gd name="connsiteX3" fmla="*/ 523875 w 2905125"/>
                <a:gd name="connsiteY3" fmla="*/ 388693 h 674443"/>
                <a:gd name="connsiteX4" fmla="*/ 0 w 2905125"/>
                <a:gd name="connsiteY4" fmla="*/ 674443 h 67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5125" h="674443">
                  <a:moveTo>
                    <a:pt x="2905125" y="64843"/>
                  </a:moveTo>
                  <a:cubicBezTo>
                    <a:pt x="2482850" y="19599"/>
                    <a:pt x="2060575" y="-25645"/>
                    <a:pt x="1790700" y="17218"/>
                  </a:cubicBezTo>
                  <a:cubicBezTo>
                    <a:pt x="1520825" y="60080"/>
                    <a:pt x="1497012" y="260106"/>
                    <a:pt x="1285875" y="322018"/>
                  </a:cubicBezTo>
                  <a:cubicBezTo>
                    <a:pt x="1074737" y="383931"/>
                    <a:pt x="738187" y="329956"/>
                    <a:pt x="523875" y="388693"/>
                  </a:cubicBezTo>
                  <a:cubicBezTo>
                    <a:pt x="309563" y="447430"/>
                    <a:pt x="154781" y="560936"/>
                    <a:pt x="0" y="6744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0" name="Left Brace 5119"/>
            <p:cNvSpPr/>
            <p:nvPr/>
          </p:nvSpPr>
          <p:spPr>
            <a:xfrm rot="7706518">
              <a:off x="4646268" y="1996053"/>
              <a:ext cx="204788" cy="748372"/>
            </a:xfrm>
            <a:prstGeom prst="leftBrace">
              <a:avLst>
                <a:gd name="adj1" fmla="val 45680"/>
                <a:gd name="adj2" fmla="val 50000"/>
              </a:avLst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3" name="Freeform 5122"/>
            <p:cNvSpPr/>
            <p:nvPr/>
          </p:nvSpPr>
          <p:spPr>
            <a:xfrm>
              <a:off x="2219325" y="3286125"/>
              <a:ext cx="1581150" cy="942975"/>
            </a:xfrm>
            <a:custGeom>
              <a:avLst/>
              <a:gdLst>
                <a:gd name="connsiteX0" fmla="*/ 0 w 1581150"/>
                <a:gd name="connsiteY0" fmla="*/ 0 h 942975"/>
                <a:gd name="connsiteX1" fmla="*/ 1019175 w 1581150"/>
                <a:gd name="connsiteY1" fmla="*/ 409575 h 942975"/>
                <a:gd name="connsiteX2" fmla="*/ 1581150 w 1581150"/>
                <a:gd name="connsiteY2" fmla="*/ 942975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1150" h="942975">
                  <a:moveTo>
                    <a:pt x="0" y="0"/>
                  </a:moveTo>
                  <a:cubicBezTo>
                    <a:pt x="377825" y="126206"/>
                    <a:pt x="755650" y="252413"/>
                    <a:pt x="1019175" y="409575"/>
                  </a:cubicBezTo>
                  <a:cubicBezTo>
                    <a:pt x="1282700" y="566738"/>
                    <a:pt x="1431925" y="754856"/>
                    <a:pt x="1581150" y="94297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6" name="Freeform 5125"/>
            <p:cNvSpPr/>
            <p:nvPr/>
          </p:nvSpPr>
          <p:spPr>
            <a:xfrm>
              <a:off x="2181225" y="3343275"/>
              <a:ext cx="471099" cy="1590675"/>
            </a:xfrm>
            <a:custGeom>
              <a:avLst/>
              <a:gdLst>
                <a:gd name="connsiteX0" fmla="*/ 0 w 471099"/>
                <a:gd name="connsiteY0" fmla="*/ 0 h 1590675"/>
                <a:gd name="connsiteX1" fmla="*/ 457200 w 471099"/>
                <a:gd name="connsiteY1" fmla="*/ 790575 h 1590675"/>
                <a:gd name="connsiteX2" fmla="*/ 361950 w 471099"/>
                <a:gd name="connsiteY2" fmla="*/ 1590675 h 159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099" h="1590675">
                  <a:moveTo>
                    <a:pt x="0" y="0"/>
                  </a:moveTo>
                  <a:cubicBezTo>
                    <a:pt x="198437" y="262731"/>
                    <a:pt x="396875" y="525463"/>
                    <a:pt x="457200" y="790575"/>
                  </a:cubicBezTo>
                  <a:cubicBezTo>
                    <a:pt x="517525" y="1055688"/>
                    <a:pt x="361950" y="1590675"/>
                    <a:pt x="361950" y="159067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8" name="Freeform 5127"/>
            <p:cNvSpPr/>
            <p:nvPr/>
          </p:nvSpPr>
          <p:spPr>
            <a:xfrm>
              <a:off x="2400300" y="4658250"/>
              <a:ext cx="3686175" cy="701675"/>
            </a:xfrm>
            <a:custGeom>
              <a:avLst/>
              <a:gdLst>
                <a:gd name="connsiteX0" fmla="*/ 0 w 3686175"/>
                <a:gd name="connsiteY0" fmla="*/ 47100 h 701675"/>
                <a:gd name="connsiteX1" fmla="*/ 219075 w 3686175"/>
                <a:gd name="connsiteY1" fmla="*/ 66150 h 701675"/>
                <a:gd name="connsiteX2" fmla="*/ 542925 w 3686175"/>
                <a:gd name="connsiteY2" fmla="*/ 685275 h 701675"/>
                <a:gd name="connsiteX3" fmla="*/ 2247900 w 3686175"/>
                <a:gd name="connsiteY3" fmla="*/ 532875 h 701675"/>
                <a:gd name="connsiteX4" fmla="*/ 3019425 w 3686175"/>
                <a:gd name="connsiteY4" fmla="*/ 647175 h 701675"/>
                <a:gd name="connsiteX5" fmla="*/ 3686175 w 3686175"/>
                <a:gd name="connsiteY5" fmla="*/ 485250 h 70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86175" h="701675">
                  <a:moveTo>
                    <a:pt x="0" y="47100"/>
                  </a:moveTo>
                  <a:cubicBezTo>
                    <a:pt x="64294" y="3444"/>
                    <a:pt x="128588" y="-40212"/>
                    <a:pt x="219075" y="66150"/>
                  </a:cubicBezTo>
                  <a:cubicBezTo>
                    <a:pt x="309562" y="172512"/>
                    <a:pt x="204788" y="607488"/>
                    <a:pt x="542925" y="685275"/>
                  </a:cubicBezTo>
                  <a:cubicBezTo>
                    <a:pt x="881062" y="763062"/>
                    <a:pt x="1835150" y="539225"/>
                    <a:pt x="2247900" y="532875"/>
                  </a:cubicBezTo>
                  <a:cubicBezTo>
                    <a:pt x="2660650" y="526525"/>
                    <a:pt x="2779713" y="655112"/>
                    <a:pt x="3019425" y="647175"/>
                  </a:cubicBezTo>
                  <a:cubicBezTo>
                    <a:pt x="3259137" y="639238"/>
                    <a:pt x="3472656" y="562244"/>
                    <a:pt x="3686175" y="48525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9" name="Freeform 5128"/>
            <p:cNvSpPr/>
            <p:nvPr/>
          </p:nvSpPr>
          <p:spPr>
            <a:xfrm>
              <a:off x="3267075" y="4581525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257175 w 1828800"/>
                <a:gd name="connsiteY1" fmla="*/ 133350 h 914400"/>
                <a:gd name="connsiteX2" fmla="*/ 514350 w 1828800"/>
                <a:gd name="connsiteY2" fmla="*/ 657225 h 914400"/>
                <a:gd name="connsiteX3" fmla="*/ 1562100 w 1828800"/>
                <a:gd name="connsiteY3" fmla="*/ 752475 h 914400"/>
                <a:gd name="connsiteX4" fmla="*/ 1828800 w 1828800"/>
                <a:gd name="connsiteY4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cubicBezTo>
                    <a:pt x="85725" y="11906"/>
                    <a:pt x="171450" y="23813"/>
                    <a:pt x="257175" y="133350"/>
                  </a:cubicBezTo>
                  <a:cubicBezTo>
                    <a:pt x="342900" y="242888"/>
                    <a:pt x="296863" y="554038"/>
                    <a:pt x="514350" y="657225"/>
                  </a:cubicBezTo>
                  <a:cubicBezTo>
                    <a:pt x="731838" y="760413"/>
                    <a:pt x="1343025" y="709613"/>
                    <a:pt x="1562100" y="752475"/>
                  </a:cubicBezTo>
                  <a:cubicBezTo>
                    <a:pt x="1781175" y="795338"/>
                    <a:pt x="1804987" y="854869"/>
                    <a:pt x="1828800" y="91440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30" name="Freeform 5129"/>
            <p:cNvSpPr/>
            <p:nvPr/>
          </p:nvSpPr>
          <p:spPr>
            <a:xfrm>
              <a:off x="2009775" y="3771900"/>
              <a:ext cx="4859013" cy="354345"/>
            </a:xfrm>
            <a:custGeom>
              <a:avLst/>
              <a:gdLst>
                <a:gd name="connsiteX0" fmla="*/ 0 w 4859013"/>
                <a:gd name="connsiteY0" fmla="*/ 0 h 354345"/>
                <a:gd name="connsiteX1" fmla="*/ 1028700 w 4859013"/>
                <a:gd name="connsiteY1" fmla="*/ 304800 h 354345"/>
                <a:gd name="connsiteX2" fmla="*/ 4076700 w 4859013"/>
                <a:gd name="connsiteY2" fmla="*/ 342900 h 354345"/>
                <a:gd name="connsiteX3" fmla="*/ 4714875 w 4859013"/>
                <a:gd name="connsiteY3" fmla="*/ 342900 h 354345"/>
                <a:gd name="connsiteX4" fmla="*/ 4829175 w 4859013"/>
                <a:gd name="connsiteY4" fmla="*/ 209550 h 354345"/>
                <a:gd name="connsiteX5" fmla="*/ 4295775 w 4859013"/>
                <a:gd name="connsiteY5" fmla="*/ 114300 h 35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9013" h="354345">
                  <a:moveTo>
                    <a:pt x="0" y="0"/>
                  </a:moveTo>
                  <a:cubicBezTo>
                    <a:pt x="174625" y="123825"/>
                    <a:pt x="349250" y="247650"/>
                    <a:pt x="1028700" y="304800"/>
                  </a:cubicBezTo>
                  <a:cubicBezTo>
                    <a:pt x="1708150" y="361950"/>
                    <a:pt x="3462338" y="336550"/>
                    <a:pt x="4076700" y="342900"/>
                  </a:cubicBezTo>
                  <a:cubicBezTo>
                    <a:pt x="4691062" y="349250"/>
                    <a:pt x="4589463" y="365125"/>
                    <a:pt x="4714875" y="342900"/>
                  </a:cubicBezTo>
                  <a:cubicBezTo>
                    <a:pt x="4840288" y="320675"/>
                    <a:pt x="4899025" y="247650"/>
                    <a:pt x="4829175" y="209550"/>
                  </a:cubicBezTo>
                  <a:cubicBezTo>
                    <a:pt x="4759325" y="171450"/>
                    <a:pt x="4527550" y="142875"/>
                    <a:pt x="4295775" y="11430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2x2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39553" y="559216"/>
            <a:ext cx="3037647" cy="659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t">
            <a:no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1050" b="1" i="1" dirty="0" smtClean="0">
                <a:latin typeface="+mn-lt"/>
                <a:ea typeface="ＭＳ Ｐゴシック" pitchFamily="-112" charset="-128"/>
              </a:rPr>
              <a:t>“</a:t>
            </a:r>
            <a:r>
              <a:rPr lang="en-US" sz="1050" b="1" i="1" dirty="0" smtClean="0">
                <a:latin typeface="+mn-lt"/>
                <a:ea typeface="ＭＳ Ｐゴシック" pitchFamily="-112" charset="-128"/>
              </a:rPr>
              <a:t>Controllables</a:t>
            </a:r>
            <a:r>
              <a:rPr lang="en-US" sz="1050" b="1" i="1" dirty="0" smtClean="0">
                <a:latin typeface="+mn-lt"/>
                <a:ea typeface="ＭＳ Ｐゴシック" pitchFamily="-112" charset="-128"/>
              </a:rPr>
              <a:t>”</a:t>
            </a:r>
          </a:p>
          <a:p>
            <a:pPr marL="171450" indent="-171450" eaLnBrk="0" hangingPunct="0">
              <a:spcBef>
                <a:spcPts val="0"/>
              </a:spcBef>
              <a:buFontTx/>
              <a:buChar char="-"/>
            </a:pPr>
            <a:r>
              <a:rPr lang="en-US" sz="1050" b="1" i="1" dirty="0" smtClean="0">
                <a:latin typeface="+mn-lt"/>
                <a:ea typeface="ＭＳ Ｐゴシック" pitchFamily="-112" charset="-128"/>
              </a:rPr>
              <a:t>Sell 50 Cars/week @ $2600 GM</a:t>
            </a:r>
          </a:p>
          <a:p>
            <a:pPr marL="171450" indent="-171450" eaLnBrk="0" hangingPunct="0">
              <a:spcBef>
                <a:spcPts val="0"/>
              </a:spcBef>
              <a:buFontTx/>
              <a:buChar char="-"/>
            </a:pPr>
            <a:r>
              <a:rPr lang="en-US" sz="1050" b="1" i="1" dirty="0" smtClean="0">
                <a:latin typeface="+mn-lt"/>
                <a:ea typeface="ＭＳ Ｐゴシック" pitchFamily="-112" charset="-128"/>
              </a:rPr>
              <a:t>Build Behaviors to Align to WIG (3,000 Cars)</a:t>
            </a:r>
          </a:p>
          <a:p>
            <a:pPr marL="171450" indent="-171450" eaLnBrk="0" hangingPunct="0">
              <a:spcBef>
                <a:spcPts val="0"/>
              </a:spcBef>
              <a:buFontTx/>
              <a:buChar char="-"/>
            </a:pPr>
            <a:r>
              <a:rPr lang="en-US" sz="1050" b="1" i="1" dirty="0" smtClean="0">
                <a:latin typeface="+mn-lt"/>
                <a:ea typeface="ＭＳ Ｐゴシック" pitchFamily="-112" charset="-128"/>
              </a:rPr>
              <a:t>Grow Sales 100 Units each QTR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46739" y="1464214"/>
            <a:ext cx="1460023" cy="6693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en-US" sz="1050" b="1" i="1" dirty="0" smtClean="0">
                <a:latin typeface="+mn-lt"/>
                <a:ea typeface="ＭＳ Ｐゴシック" pitchFamily="-112" charset="-128"/>
              </a:rPr>
              <a:t>“Disciplined Execution of Sales Model v1.0”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98819" y="914400"/>
            <a:ext cx="1268181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en-US" sz="1050" b="1" i="1" dirty="0" smtClean="0">
                <a:latin typeface="+mn-lt"/>
                <a:ea typeface="ＭＳ Ｐゴシック" pitchFamily="-112" charset="-128"/>
              </a:rPr>
              <a:t>“Develop Sales Model v2.0”</a:t>
            </a:r>
          </a:p>
        </p:txBody>
      </p:sp>
    </p:spTree>
    <p:extLst>
      <p:ext uri="{BB962C8B-B14F-4D97-AF65-F5344CB8AC3E}">
        <p14:creationId xmlns:p14="http://schemas.microsoft.com/office/powerpoint/2010/main" val="2046856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At the </a:t>
            </a:r>
            <a:r>
              <a:rPr lang="en-US" u="sng" dirty="0" smtClean="0"/>
              <a:t>Company Level</a:t>
            </a:r>
            <a:r>
              <a:rPr lang="en-US" dirty="0" smtClean="0"/>
              <a:t>, how should these initiatives be prioritized, and should some be consolidated (are they pieces / steps of a broader company-level initiative)?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b="1" dirty="0" smtClean="0"/>
              <a:t>New Lender Program</a:t>
            </a:r>
            <a:r>
              <a:rPr lang="en-US" sz="1800" dirty="0" smtClean="0"/>
              <a:t> – Is this a Selectively Invest, Delay, or Work In?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Manage Inventory 60+ Days Old</a:t>
            </a:r>
            <a:r>
              <a:rPr lang="en-US" sz="1800" dirty="0" smtClean="0"/>
              <a:t> – Is this a Selectively Invest or Drive Daily?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Develop Sales Model 2.0</a:t>
            </a:r>
            <a:r>
              <a:rPr lang="en-US" sz="1800" dirty="0" smtClean="0"/>
              <a:t> vs. </a:t>
            </a:r>
            <a:r>
              <a:rPr lang="en-US" sz="1800" b="1" dirty="0" smtClean="0"/>
              <a:t>Disciplined Execution of Sales Model 1.0</a:t>
            </a:r>
          </a:p>
          <a:p>
            <a:pPr lvl="1"/>
            <a:r>
              <a:rPr lang="en-US" sz="1600" dirty="0" smtClean="0"/>
              <a:t>We have some things we can execute on now vs. improve / better train &amp; develop our CEOs to reach our 3,000 WIG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Self </a:t>
            </a:r>
            <a:r>
              <a:rPr lang="en-US" sz="1800" b="1" dirty="0" smtClean="0"/>
              <a:t>Desking</a:t>
            </a:r>
            <a:r>
              <a:rPr lang="en-US" sz="1800" dirty="0" smtClean="0"/>
              <a:t> – Is this </a:t>
            </a:r>
            <a:r>
              <a:rPr lang="en-US" sz="1800" dirty="0" smtClean="0"/>
              <a:t>a Work </a:t>
            </a:r>
            <a:r>
              <a:rPr lang="en-US" sz="1800" dirty="0" smtClean="0"/>
              <a:t>In or Delay?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Home Delivery</a:t>
            </a:r>
            <a:r>
              <a:rPr lang="en-US" sz="1800" dirty="0" smtClean="0"/>
              <a:t> – Is this a Work In or a Delay?</a:t>
            </a:r>
          </a:p>
          <a:p>
            <a:endParaRPr lang="en-US" sz="1800" dirty="0" smtClean="0"/>
          </a:p>
          <a:p>
            <a:r>
              <a:rPr lang="en-US" sz="1800" dirty="0" smtClean="0"/>
              <a:t>Can we consolidate these initiatives into one manageable chunk? </a:t>
            </a:r>
            <a:endParaRPr lang="en-US" sz="1800" dirty="0"/>
          </a:p>
          <a:p>
            <a:pPr lvl="1"/>
            <a:r>
              <a:rPr lang="en-US" sz="1600" b="1" dirty="0" smtClean="0"/>
              <a:t>Internal Advancement Opportunities</a:t>
            </a:r>
          </a:p>
          <a:p>
            <a:pPr lvl="1"/>
            <a:r>
              <a:rPr lang="en-US" sz="1600" b="1" dirty="0" smtClean="0"/>
              <a:t>Promote New Job Openings Internally</a:t>
            </a:r>
          </a:p>
          <a:p>
            <a:endParaRPr lang="en-US" sz="1800" dirty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606008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Picture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64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Selectively Invest</a:t>
            </a:r>
            <a:endParaRPr lang="en-US" dirty="0"/>
          </a:p>
        </p:txBody>
      </p:sp>
      <p:pic>
        <p:nvPicPr>
          <p:cNvPr id="1026" name="Picture 2" descr="O:\!Advanced Execution Module\ADVANCED EXECUTION 1.1\Q1\2 Worksession Materials\3. Workshop Output and Pictures\2x2 - S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r="13967"/>
          <a:stretch/>
        </p:blipFill>
        <p:spPr bwMode="auto">
          <a:xfrm>
            <a:off x="419100" y="685799"/>
            <a:ext cx="8305800" cy="597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08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 Daily</a:t>
            </a:r>
            <a:endParaRPr lang="en-US" dirty="0"/>
          </a:p>
        </p:txBody>
      </p:sp>
      <p:pic>
        <p:nvPicPr>
          <p:cNvPr id="2050" name="Picture 2" descr="O:\!Advanced Execution Module\ADVANCED EXECUTION 1.1\Q1\2 Worksession Materials\3. Workshop Output and Pictures\2x2 - D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r="14498"/>
          <a:stretch/>
        </p:blipFill>
        <p:spPr bwMode="auto">
          <a:xfrm>
            <a:off x="499740" y="657225"/>
            <a:ext cx="814452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48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</a:t>
            </a:r>
            <a:endParaRPr lang="en-US" dirty="0"/>
          </a:p>
        </p:txBody>
      </p:sp>
      <p:pic>
        <p:nvPicPr>
          <p:cNvPr id="3074" name="Picture 2" descr="O:\!Advanced Execution Module\ADVANCED EXECUTION 1.1\Q1\2 Worksession Materials\3. Workshop Output and Pictures\2x2 - W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r="17474" b="8647"/>
          <a:stretch/>
        </p:blipFill>
        <p:spPr bwMode="auto">
          <a:xfrm>
            <a:off x="811389" y="685800"/>
            <a:ext cx="752122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48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gen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sz="1600" dirty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11 24 Stagen Master</Template>
  <TotalTime>0</TotalTime>
  <Words>496</Words>
  <Application>Microsoft Office PowerPoint</Application>
  <PresentationFormat>On-screen Show (4:3)</PresentationFormat>
  <Paragraphs>107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Stagen 2012</vt:lpstr>
      <vt:lpstr>1_Stagen Master Layouts</vt:lpstr>
      <vt:lpstr>PowerPoint Presentation</vt:lpstr>
      <vt:lpstr>Ground Rules</vt:lpstr>
      <vt:lpstr>Driversselect Initial 2x2</vt:lpstr>
      <vt:lpstr>Workshop 2x2</vt:lpstr>
      <vt:lpstr>Key Questions</vt:lpstr>
      <vt:lpstr>PowerPoint Presentation</vt:lpstr>
      <vt:lpstr>Selectively Invest</vt:lpstr>
      <vt:lpstr>Drive Daily</vt:lpstr>
      <vt:lpstr>Work In</vt:lpstr>
      <vt:lpstr>Delay / Ignore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2011-05-19T14:08:04Z</dcterms:created>
  <dcterms:modified xsi:type="dcterms:W3CDTF">2015-01-22T21:36:06Z</dcterms:modified>
</cp:coreProperties>
</file>