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7" r:id="rId1"/>
    <p:sldMasterId id="2147483870" r:id="rId2"/>
  </p:sldMasterIdLst>
  <p:notesMasterIdLst>
    <p:notesMasterId r:id="rId10"/>
  </p:notesMasterIdLst>
  <p:handoutMasterIdLst>
    <p:handoutMasterId r:id="rId11"/>
  </p:handoutMasterIdLst>
  <p:sldIdLst>
    <p:sldId id="292" r:id="rId3"/>
    <p:sldId id="341" r:id="rId4"/>
    <p:sldId id="342" r:id="rId5"/>
    <p:sldId id="511" r:id="rId6"/>
    <p:sldId id="512" r:id="rId7"/>
    <p:sldId id="513" r:id="rId8"/>
    <p:sldId id="514" r:id="rId9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2CC"/>
    <a:srgbClr val="0088D5"/>
    <a:srgbClr val="64B6E3"/>
    <a:srgbClr val="4592E8"/>
    <a:srgbClr val="1082E8"/>
    <a:srgbClr val="1082C8"/>
    <a:srgbClr val="8DC0D8"/>
    <a:srgbClr val="64ACD8"/>
    <a:srgbClr val="0088F8"/>
    <a:srgbClr val="B3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6335" autoAdjust="0"/>
  </p:normalViewPr>
  <p:slideViewPr>
    <p:cSldViewPr snapToGrid="0">
      <p:cViewPr varScale="1">
        <p:scale>
          <a:sx n="85" d="100"/>
          <a:sy n="85" d="100"/>
        </p:scale>
        <p:origin x="-1301" y="-77"/>
      </p:cViewPr>
      <p:guideLst>
        <p:guide orient="horz" pos="1287"/>
        <p:guide orient="horz" pos="1837"/>
        <p:guide orient="horz" pos="508"/>
        <p:guide orient="horz" pos="3472"/>
        <p:guide pos="5007"/>
        <p:guide pos="5607"/>
        <p:guide pos="5759"/>
        <p:guide pos="303"/>
        <p:guide pos="19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792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328"/>
          </a:xfrm>
          <a:prstGeom prst="rect">
            <a:avLst/>
          </a:prstGeom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ILP Q1 Workshop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288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7288"/>
            <a:ext cx="3005138" cy="461328"/>
          </a:xfrm>
          <a:prstGeom prst="rect">
            <a:avLst/>
          </a:prstGeom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FF79EB2-A756-4489-BBC4-F14C51FB6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97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l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328"/>
          </a:xfrm>
          <a:prstGeom prst="rect">
            <a:avLst/>
          </a:prstGeom>
        </p:spPr>
        <p:txBody>
          <a:bodyPr vert="horz" wrap="square" lIns="92377" tIns="46189" rIns="92377" bIns="461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6654E52-7101-4273-BB91-4A6C1DD1412F}" type="datetime1">
              <a:rPr lang="en-US"/>
              <a:pPr>
                <a:defRPr/>
              </a:pPr>
              <a:t>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9" rIns="92377" bIns="461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9" y="4380230"/>
            <a:ext cx="5546725" cy="4148772"/>
          </a:xfrm>
          <a:prstGeom prst="rect">
            <a:avLst/>
          </a:prstGeom>
        </p:spPr>
        <p:txBody>
          <a:bodyPr vert="horz" lIns="92377" tIns="46189" rIns="92377" bIns="461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288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l">
              <a:defRPr sz="1200">
                <a:latin typeface="Arial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7288"/>
            <a:ext cx="3005138" cy="461328"/>
          </a:xfrm>
          <a:prstGeom prst="rect">
            <a:avLst/>
          </a:prstGeom>
        </p:spPr>
        <p:txBody>
          <a:bodyPr vert="horz" wrap="square" lIns="92377" tIns="46189" rIns="92377" bIns="461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23659FD-3154-4C9A-8AB2-BA7BE6560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25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2B3F09-61F3-42D1-BF14-1F381A2FE65D}" type="slidenum">
              <a:rPr lang="en-US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E1294B-BB38-442F-BC18-6E161DD8786F}" type="slidenum">
              <a:rPr lang="en-US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224462" y="52198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5224462" y="4870174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5224462" y="5489322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6773332" y="826512"/>
            <a:ext cx="2196041" cy="5958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6"/>
          </p:nvPr>
        </p:nvSpPr>
        <p:spPr>
          <a:xfrm>
            <a:off x="4384146" y="826512"/>
            <a:ext cx="2196041" cy="5958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994959" y="826512"/>
            <a:ext cx="2196041" cy="5958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9"/>
          </p:nvPr>
        </p:nvSpPr>
        <p:spPr>
          <a:xfrm>
            <a:off x="76201" y="826512"/>
            <a:ext cx="1905000" cy="594360"/>
          </a:xfrm>
          <a:noFill/>
        </p:spPr>
        <p:txBody>
          <a:bodyPr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40"/>
          </p:nvPr>
        </p:nvSpPr>
        <p:spPr>
          <a:xfrm>
            <a:off x="76200" y="1490133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41"/>
          </p:nvPr>
        </p:nvSpPr>
        <p:spPr>
          <a:xfrm>
            <a:off x="76200" y="277869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42"/>
          </p:nvPr>
        </p:nvSpPr>
        <p:spPr>
          <a:xfrm>
            <a:off x="76200" y="407409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43"/>
          </p:nvPr>
        </p:nvSpPr>
        <p:spPr>
          <a:xfrm>
            <a:off x="76200" y="536949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40"/>
          </p:nvPr>
        </p:nvSpPr>
        <p:spPr>
          <a:xfrm>
            <a:off x="76200" y="1384212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41"/>
          </p:nvPr>
        </p:nvSpPr>
        <p:spPr>
          <a:xfrm>
            <a:off x="76200" y="2942089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42"/>
          </p:nvPr>
        </p:nvSpPr>
        <p:spPr>
          <a:xfrm>
            <a:off x="76200" y="478784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129050"/>
            <a:ext cx="4297680" cy="448056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600"/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23"/>
          </p:nvPr>
        </p:nvSpPr>
        <p:spPr>
          <a:xfrm>
            <a:off x="171450" y="1392238"/>
            <a:ext cx="429768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129050"/>
            <a:ext cx="4297680" cy="448056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600"/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4714558" y="1392238"/>
            <a:ext cx="429768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6134735" y="1407100"/>
            <a:ext cx="283464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6"/>
          </p:nvPr>
        </p:nvSpPr>
        <p:spPr>
          <a:xfrm>
            <a:off x="3144838" y="1407100"/>
            <a:ext cx="283464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71450" y="1403350"/>
            <a:ext cx="283464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44838" y="2137558"/>
            <a:ext cx="2834640" cy="444739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34735" y="2137558"/>
            <a:ext cx="2834640" cy="444739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2137558"/>
            <a:ext cx="2834640" cy="444739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71450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8"/>
          </p:nvPr>
        </p:nvSpPr>
        <p:spPr>
          <a:xfrm>
            <a:off x="2401887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9"/>
          </p:nvPr>
        </p:nvSpPr>
        <p:spPr>
          <a:xfrm>
            <a:off x="4632324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30"/>
          </p:nvPr>
        </p:nvSpPr>
        <p:spPr>
          <a:xfrm>
            <a:off x="6862762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2150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62151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62152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62151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62151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71450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28"/>
          </p:nvPr>
        </p:nvSpPr>
        <p:spPr>
          <a:xfrm>
            <a:off x="1959451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9"/>
          </p:nvPr>
        </p:nvSpPr>
        <p:spPr>
          <a:xfrm>
            <a:off x="3747452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/>
          </p:nvPr>
        </p:nvSpPr>
        <p:spPr>
          <a:xfrm>
            <a:off x="5535453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31"/>
          </p:nvPr>
        </p:nvSpPr>
        <p:spPr>
          <a:xfrm>
            <a:off x="7323455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171449" y="1403350"/>
            <a:ext cx="4208463" cy="51815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4762499" y="1403350"/>
            <a:ext cx="4206875" cy="518159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 marL="9144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762499" y="1403350"/>
            <a:ext cx="4249739" cy="51815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171449" y="1403350"/>
            <a:ext cx="4208463" cy="518159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emy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816077" y="1751409"/>
            <a:ext cx="4013995" cy="355203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454025" y="1781175"/>
            <a:ext cx="4103688" cy="4752975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71449" y="1403350"/>
            <a:ext cx="8840789" cy="518159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24462" y="5220298"/>
            <a:ext cx="3657600" cy="222366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24462" y="4916850"/>
            <a:ext cx="3657600" cy="333550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name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24462" y="5439796"/>
            <a:ext cx="3657600" cy="222366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5575" y="6642100"/>
            <a:ext cx="2090738" cy="2159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-112" charset="-128"/>
              </a:rPr>
              <a:t>Stagen Privileged and Confidential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896100" y="6642100"/>
            <a:ext cx="2090738" cy="2159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A44D603A-3373-47EA-BBD5-12CF44A5E5DF}" type="slidenum">
              <a:rPr lang="en-US" sz="8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-112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123950"/>
            <a:ext cx="8377238" cy="5314950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47104" y="830263"/>
            <a:ext cx="2834640" cy="5754687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34735" y="830263"/>
            <a:ext cx="2834640" cy="5754688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830263"/>
            <a:ext cx="2834640" cy="5754687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7982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1929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195263" y="1260388"/>
            <a:ext cx="8756650" cy="5273761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phic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 noChangeAspect="1"/>
          </p:cNvSpPr>
          <p:nvPr>
            <p:ph sz="quarter" idx="17"/>
          </p:nvPr>
        </p:nvSpPr>
        <p:spPr>
          <a:xfrm>
            <a:off x="4521196" y="942324"/>
            <a:ext cx="4622804" cy="49733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Text Picture Box – Enter text here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2797969"/>
            <a:ext cx="4206240" cy="126206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0" fontAlgn="base" hangingPunct="0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0" fontAlgn="base" hangingPunct="0">
        <a:spcBef>
          <a:spcPts val="600"/>
        </a:spcBef>
        <a:spcAft>
          <a:spcPts val="600"/>
        </a:spcAft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5413" y="260350"/>
            <a:ext cx="89360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3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9" name="Text Placeholder 12"/>
          <p:cNvSpPr txBox="1">
            <a:spLocks/>
          </p:cNvSpPr>
          <p:nvPr userDrawn="1"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/>
            </a:endParaRPr>
          </a:p>
        </p:txBody>
      </p:sp>
      <p:sp>
        <p:nvSpPr>
          <p:cNvPr id="10" name="Text Placeholder 12"/>
          <p:cNvSpPr txBox="1">
            <a:spLocks/>
          </p:cNvSpPr>
          <p:nvPr userDrawn="1"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11" name="Text Placeholder 12"/>
          <p:cNvSpPr txBox="1">
            <a:spLocks/>
          </p:cNvSpPr>
          <p:nvPr userDrawn="1"/>
        </p:nvSpPr>
        <p:spPr>
          <a:xfrm>
            <a:off x="62170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2014.02.27 Stagen 2014 Organizing Documents v18  AD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225" r:id="rId7"/>
    <p:sldLayoutId id="2147484226" r:id="rId8"/>
    <p:sldLayoutId id="2147484181" r:id="rId9"/>
    <p:sldLayoutId id="2147484182" r:id="rId10"/>
    <p:sldLayoutId id="2147484183" r:id="rId11"/>
    <p:sldLayoutId id="2147484184" r:id="rId12"/>
    <p:sldLayoutId id="2147484185" r:id="rId13"/>
    <p:sldLayoutId id="2147484186" r:id="rId14"/>
    <p:sldLayoutId id="2147484187" r:id="rId15"/>
    <p:sldLayoutId id="2147484188" r:id="rId16"/>
    <p:sldLayoutId id="2147484189" r:id="rId17"/>
    <p:sldLayoutId id="2147484190" r:id="rId18"/>
    <p:sldLayoutId id="2147484191" r:id="rId19"/>
    <p:sldLayoutId id="2147484192" r:id="rId20"/>
    <p:sldLayoutId id="2147484193" r:id="rId21"/>
    <p:sldLayoutId id="2147484194" r:id="rId22"/>
    <p:sldLayoutId id="2147484195" r:id="rId23"/>
    <p:sldLayoutId id="2147484198" r:id="rId24"/>
    <p:sldLayoutId id="2147484227" r:id="rId25"/>
    <p:sldLayoutId id="2147484250" r:id="rId26"/>
    <p:sldLayoutId id="2147484257" r:id="rId27"/>
    <p:sldLayoutId id="2147484259" r:id="rId2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0" fontAlgn="base" hangingPunct="0">
        <a:spcBef>
          <a:spcPts val="600"/>
        </a:spcBef>
        <a:spcAft>
          <a:spcPts val="600"/>
        </a:spcAft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2014 Organizing Documents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January 1,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8800" y="2617788"/>
            <a:ext cx="8001000" cy="11620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2014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8800" y="2617788"/>
            <a:ext cx="8001000" cy="116205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Firm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 descr="SG Model Diagram Operations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975" y="2173288"/>
            <a:ext cx="4429125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2014 Theme</a:t>
            </a:r>
          </a:p>
        </p:txBody>
      </p:sp>
      <p:sp>
        <p:nvSpPr>
          <p:cNvPr id="50180" name="TextBox 7"/>
          <p:cNvSpPr txBox="1">
            <a:spLocks noChangeArrowheads="1"/>
          </p:cNvSpPr>
          <p:nvPr/>
        </p:nvSpPr>
        <p:spPr bwMode="auto">
          <a:xfrm>
            <a:off x="1012825" y="1374775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1012825" y="1603375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50182" name="TextBox 9"/>
          <p:cNvSpPr txBox="1">
            <a:spLocks noChangeArrowheads="1"/>
          </p:cNvSpPr>
          <p:nvPr/>
        </p:nvSpPr>
        <p:spPr bwMode="auto">
          <a:xfrm>
            <a:off x="5346700" y="1409700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50183" name="TextBox 10"/>
          <p:cNvSpPr txBox="1">
            <a:spLocks noChangeArrowheads="1"/>
          </p:cNvSpPr>
          <p:nvPr/>
        </p:nvSpPr>
        <p:spPr bwMode="auto">
          <a:xfrm>
            <a:off x="5346700" y="1638300"/>
            <a:ext cx="2971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50184" name="Picture 12" descr="SG Model Diagram Peopl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2128838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 rot="1987803">
            <a:off x="2025849" y="2512299"/>
            <a:ext cx="2151121" cy="1471177"/>
          </a:xfrm>
          <a:prstGeom prst="ellipse">
            <a:avLst/>
          </a:prstGeom>
          <a:noFill/>
          <a:ln w="47625">
            <a:solidFill>
              <a:srgbClr val="9E2B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62665" y="686047"/>
            <a:ext cx="7239000" cy="360890"/>
          </a:xfrm>
          <a:prstGeom prst="rect">
            <a:avLst/>
          </a:prstGeom>
        </p:spPr>
        <p:txBody>
          <a:bodyPr lIns="0" tIns="0" rIns="0" bIns="0"/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1600" b="1" dirty="0" smtClean="0">
                <a:ea typeface="ＭＳ Ｐゴシック" pitchFamily="-112" charset="-128"/>
              </a:rPr>
              <a:t>Maintain momentum and flourish</a:t>
            </a:r>
          </a:p>
        </p:txBody>
      </p:sp>
      <p:sp>
        <p:nvSpPr>
          <p:cNvPr id="12" name="Oval 11"/>
          <p:cNvSpPr/>
          <p:nvPr/>
        </p:nvSpPr>
        <p:spPr>
          <a:xfrm rot="1987803">
            <a:off x="5748176" y="5504738"/>
            <a:ext cx="1193151" cy="608077"/>
          </a:xfrm>
          <a:prstGeom prst="ellipse">
            <a:avLst/>
          </a:prstGeom>
          <a:noFill/>
          <a:ln w="47625">
            <a:solidFill>
              <a:srgbClr val="9E2B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 rot="1201026">
            <a:off x="6730310" y="2401176"/>
            <a:ext cx="1193151" cy="608077"/>
          </a:xfrm>
          <a:prstGeom prst="ellipse">
            <a:avLst/>
          </a:prstGeom>
          <a:noFill/>
          <a:ln w="47625">
            <a:solidFill>
              <a:srgbClr val="9E2B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 rot="20546741">
            <a:off x="6577909" y="5533839"/>
            <a:ext cx="1193151" cy="608077"/>
          </a:xfrm>
          <a:prstGeom prst="ellipse">
            <a:avLst/>
          </a:prstGeom>
          <a:noFill/>
          <a:ln w="47625">
            <a:solidFill>
              <a:srgbClr val="9E2B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 rot="1987803">
            <a:off x="600329" y="5064025"/>
            <a:ext cx="1193151" cy="608077"/>
          </a:xfrm>
          <a:prstGeom prst="ellipse">
            <a:avLst/>
          </a:prstGeom>
          <a:noFill/>
          <a:ln w="47625">
            <a:solidFill>
              <a:srgbClr val="9E2B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b="1" i="1" dirty="0" smtClean="0"/>
              <a:t>flourish</a:t>
            </a:r>
          </a:p>
          <a:p>
            <a:endParaRPr lang="en-US" sz="2400" b="1" i="1" dirty="0"/>
          </a:p>
          <a:p>
            <a:r>
              <a:rPr lang="en-US" sz="2400" i="1" dirty="0"/>
              <a:t>g</a:t>
            </a:r>
            <a:r>
              <a:rPr lang="en-US" sz="2400" i="1" dirty="0" smtClean="0"/>
              <a:t>row or develop in a healthy or vigorous way, especially as a result of a particularly favorable environment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43919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Stagen 2014 Imperatives &amp; Initiatives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62464" y="3894698"/>
            <a:ext cx="8686800" cy="186223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Build v0.9 Leadership Academy Service Model: Virtual &amp; Physical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Institutionalize and Spread the Story: Small, Tangible beyond Founder </a:t>
            </a:r>
            <a:r>
              <a:rPr lang="en-US" dirty="0" err="1" smtClean="0">
                <a:ea typeface="ＭＳ Ｐゴシック" pitchFamily="34" charset="-128"/>
              </a:rPr>
              <a:t>Marcom</a:t>
            </a:r>
            <a:r>
              <a:rPr lang="en-US" dirty="0" smtClean="0">
                <a:ea typeface="ＭＳ Ｐゴシック" pitchFamily="34" charset="-128"/>
              </a:rPr>
              <a:t> Milestones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Disciplined Enrollment of Active Recruits with Balance in the Funnel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Effective Product Development: Balance Content, Delivery Practices &amp; Platforms</a:t>
            </a:r>
          </a:p>
          <a:p>
            <a:r>
              <a:rPr lang="en-US" dirty="0" smtClean="0">
                <a:ea typeface="ＭＳ Ｐゴシック" pitchFamily="34" charset="-128"/>
              </a:rPr>
              <a:t>R&amp;D Academy </a:t>
            </a:r>
            <a:r>
              <a:rPr lang="en-US" dirty="0">
                <a:ea typeface="ＭＳ Ｐゴシック" pitchFamily="34" charset="-128"/>
              </a:rPr>
              <a:t>Elective Pilots to Learn about Longer Term Engagement </a:t>
            </a:r>
            <a:r>
              <a:rPr lang="en-US" dirty="0" smtClean="0">
                <a:ea typeface="ＭＳ Ｐゴシック" pitchFamily="34" charset="-128"/>
              </a:rPr>
              <a:t>Possibilities: Conversations with Masters </a:t>
            </a:r>
            <a:r>
              <a:rPr lang="en-US" dirty="0" err="1" smtClean="0">
                <a:ea typeface="ＭＳ Ｐゴシック" pitchFamily="34" charset="-128"/>
              </a:rPr>
              <a:t>Teleseries</a:t>
            </a:r>
            <a:r>
              <a:rPr lang="en-US" dirty="0" smtClean="0">
                <a:ea typeface="ＭＳ Ｐゴシック" pitchFamily="34" charset="-128"/>
              </a:rPr>
              <a:t>, Quarterly Workshop Series, The Work in Leadership, Dragon Gap, Fridays on the Mat, Individual Coaching</a:t>
            </a:r>
          </a:p>
          <a:p>
            <a:r>
              <a:rPr lang="en-US" dirty="0">
                <a:ea typeface="ＭＳ Ｐゴシック" pitchFamily="34" charset="-128"/>
              </a:rPr>
              <a:t>Advanced Execution Operating Group Elective Year </a:t>
            </a:r>
            <a:r>
              <a:rPr lang="en-US" dirty="0" smtClean="0">
                <a:ea typeface="ＭＳ Ｐゴシック" pitchFamily="34" charset="-128"/>
              </a:rPr>
              <a:t>II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Selectively Engage YPO and Deepen Western Region Relationships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120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62464" y="1074110"/>
            <a:ext cx="8813800" cy="201612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Deepen </a:t>
            </a:r>
            <a:r>
              <a:rPr lang="en-US" dirty="0">
                <a:ea typeface="ＭＳ Ｐゴシック" pitchFamily="34" charset="-128"/>
              </a:rPr>
              <a:t>Relationships among </a:t>
            </a:r>
            <a:r>
              <a:rPr lang="en-US" dirty="0" smtClean="0">
                <a:ea typeface="ＭＳ Ｐゴシック" pitchFamily="34" charset="-128"/>
              </a:rPr>
              <a:t>our Team</a:t>
            </a:r>
          </a:p>
          <a:p>
            <a:r>
              <a:rPr lang="en-US" dirty="0" smtClean="0">
                <a:ea typeface="ＭＳ Ｐゴシック" pitchFamily="34" charset="-128"/>
              </a:rPr>
              <a:t>Cultivate our Practice: Invest more Time &amp; Resources in Training &amp; Development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Integrate Inspiration and Perspiration: Purpose &amp; Guiding Principles </a:t>
            </a:r>
            <a:r>
              <a:rPr lang="en-US" dirty="0">
                <a:ea typeface="ＭＳ Ｐゴシック" pitchFamily="34" charset="-128"/>
              </a:rPr>
              <a:t>M</a:t>
            </a:r>
            <a:r>
              <a:rPr lang="en-US" dirty="0" smtClean="0">
                <a:ea typeface="ＭＳ Ｐゴシック" pitchFamily="34" charset="-128"/>
              </a:rPr>
              <a:t>ojification</a:t>
            </a:r>
          </a:p>
          <a:p>
            <a:r>
              <a:rPr lang="en-US" dirty="0">
                <a:ea typeface="ＭＳ Ｐゴシック" pitchFamily="34" charset="-128"/>
              </a:rPr>
              <a:t>Bring the Academy Alive for our Community: Leadership Clubhouse, 21</a:t>
            </a:r>
            <a:r>
              <a:rPr lang="en-US" baseline="30000" dirty="0">
                <a:ea typeface="ＭＳ Ｐゴシック" pitchFamily="34" charset="-128"/>
              </a:rPr>
              <a:t>st</a:t>
            </a:r>
            <a:r>
              <a:rPr lang="en-US" dirty="0">
                <a:ea typeface="ＭＳ Ｐゴシック" pitchFamily="34" charset="-128"/>
              </a:rPr>
              <a:t> Century </a:t>
            </a:r>
            <a:r>
              <a:rPr lang="en-US" dirty="0" smtClean="0">
                <a:ea typeface="ＭＳ Ｐゴシック" pitchFamily="34" charset="-128"/>
              </a:rPr>
              <a:t>Plato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Extend Platform Team and balance with some new Core Team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Engage the Team to Expand and Experiment with Talent Pools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Practice </a:t>
            </a:r>
            <a:r>
              <a:rPr lang="en-US" dirty="0">
                <a:ea typeface="ＭＳ Ｐゴシック" pitchFamily="34" charset="-128"/>
              </a:rPr>
              <a:t>Personal Productivity and Professionalism with </a:t>
            </a:r>
            <a:r>
              <a:rPr lang="en-US" dirty="0" smtClean="0">
                <a:ea typeface="ＭＳ Ｐゴシック" pitchFamily="34" charset="-128"/>
              </a:rPr>
              <a:t>our </a:t>
            </a:r>
            <a:r>
              <a:rPr lang="en-US" dirty="0">
                <a:ea typeface="ＭＳ Ｐゴシック" pitchFamily="34" charset="-128"/>
              </a:rPr>
              <a:t>Tools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160864" y="3412099"/>
            <a:ext cx="63246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i="1" u="sng" dirty="0" smtClean="0"/>
              <a:t>Maintain Momentum</a:t>
            </a:r>
            <a:endParaRPr lang="en-US" sz="2000" b="1" i="1" u="sng" dirty="0"/>
          </a:p>
        </p:txBody>
      </p:sp>
      <p:sp>
        <p:nvSpPr>
          <p:cNvPr id="51207" name="Text Box 4"/>
          <p:cNvSpPr txBox="1">
            <a:spLocks noChangeArrowheads="1"/>
          </p:cNvSpPr>
          <p:nvPr/>
        </p:nvSpPr>
        <p:spPr bwMode="auto">
          <a:xfrm>
            <a:off x="160864" y="651836"/>
            <a:ext cx="8639175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i="1" u="sng" dirty="0" smtClean="0"/>
              <a:t>Flourish</a:t>
            </a:r>
            <a:endParaRPr lang="en-US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4229178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51205" grpId="0" build="p"/>
      <p:bldP spid="51206" grpId="0"/>
      <p:bldP spid="51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Stagen 2014 Priorities</a:t>
            </a:r>
          </a:p>
        </p:txBody>
      </p:sp>
      <p:sp>
        <p:nvSpPr>
          <p:cNvPr id="6" name="Rectangle 63"/>
          <p:cNvSpPr>
            <a:spLocks noChangeArrowheads="1"/>
          </p:cNvSpPr>
          <p:nvPr/>
        </p:nvSpPr>
        <p:spPr bwMode="auto">
          <a:xfrm>
            <a:off x="1352550" y="1281113"/>
            <a:ext cx="7591425" cy="4910137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265113" y="1223963"/>
            <a:ext cx="103981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400" b="1" dirty="0">
                <a:latin typeface="Verdana" pitchFamily="34" charset="0"/>
              </a:rPr>
              <a:t>High</a:t>
            </a:r>
          </a:p>
        </p:txBody>
      </p:sp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252413" y="5940425"/>
            <a:ext cx="1052512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400" b="1" dirty="0">
                <a:latin typeface="Verdana" pitchFamily="34" charset="0"/>
              </a:rPr>
              <a:t>Low</a:t>
            </a:r>
          </a:p>
        </p:txBody>
      </p:sp>
      <p:sp>
        <p:nvSpPr>
          <p:cNvPr id="52230" name="Text Box 9"/>
          <p:cNvSpPr txBox="1">
            <a:spLocks noChangeArrowheads="1"/>
          </p:cNvSpPr>
          <p:nvPr/>
        </p:nvSpPr>
        <p:spPr bwMode="auto">
          <a:xfrm>
            <a:off x="-352425" y="3438525"/>
            <a:ext cx="1617663" cy="404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latin typeface="Verdana" pitchFamily="34" charset="0"/>
              </a:rPr>
              <a:t>Value</a:t>
            </a:r>
          </a:p>
        </p:txBody>
      </p:sp>
      <p:sp>
        <p:nvSpPr>
          <p:cNvPr id="52231" name="Text Box 10"/>
          <p:cNvSpPr txBox="1">
            <a:spLocks noChangeArrowheads="1"/>
          </p:cNvSpPr>
          <p:nvPr/>
        </p:nvSpPr>
        <p:spPr bwMode="auto">
          <a:xfrm>
            <a:off x="3851275" y="6191250"/>
            <a:ext cx="2586038" cy="404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latin typeface="Verdana" pitchFamily="34" charset="0"/>
              </a:rPr>
              <a:t>Effort / Cost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52232" name="Text Box 11"/>
          <p:cNvSpPr txBox="1">
            <a:spLocks noChangeArrowheads="1"/>
          </p:cNvSpPr>
          <p:nvPr/>
        </p:nvSpPr>
        <p:spPr bwMode="auto">
          <a:xfrm>
            <a:off x="1268413" y="6191250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b="1" dirty="0">
                <a:latin typeface="Verdana" pitchFamily="34" charset="0"/>
              </a:rPr>
              <a:t>High</a:t>
            </a:r>
          </a:p>
        </p:txBody>
      </p:sp>
      <p:sp>
        <p:nvSpPr>
          <p:cNvPr id="52233" name="Text Box 12"/>
          <p:cNvSpPr txBox="1">
            <a:spLocks noChangeArrowheads="1"/>
          </p:cNvSpPr>
          <p:nvPr/>
        </p:nvSpPr>
        <p:spPr bwMode="auto">
          <a:xfrm>
            <a:off x="8416925" y="6191250"/>
            <a:ext cx="5365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b="1" dirty="0">
                <a:latin typeface="Verdana" pitchFamily="34" charset="0"/>
              </a:rPr>
              <a:t>Low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358900" y="3725863"/>
            <a:ext cx="75819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H="1">
            <a:off x="2693988" y="3747712"/>
            <a:ext cx="4908550" cy="31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236" name="Text Box 14"/>
          <p:cNvSpPr txBox="1">
            <a:spLocks noChangeArrowheads="1"/>
          </p:cNvSpPr>
          <p:nvPr/>
        </p:nvSpPr>
        <p:spPr bwMode="auto">
          <a:xfrm>
            <a:off x="5149850" y="1249363"/>
            <a:ext cx="3802063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b="1" u="sng" dirty="0"/>
              <a:t>Drive Daily</a:t>
            </a:r>
          </a:p>
        </p:txBody>
      </p:sp>
      <p:sp>
        <p:nvSpPr>
          <p:cNvPr id="52237" name="Text Box 14"/>
          <p:cNvSpPr txBox="1">
            <a:spLocks noChangeArrowheads="1"/>
          </p:cNvSpPr>
          <p:nvPr/>
        </p:nvSpPr>
        <p:spPr bwMode="auto">
          <a:xfrm>
            <a:off x="1333500" y="1249363"/>
            <a:ext cx="3802063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b="1" u="sng" dirty="0"/>
              <a:t>Selectively Invest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1352550" y="3697288"/>
            <a:ext cx="3783014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b="1" u="sng" dirty="0"/>
              <a:t>Delay</a:t>
            </a:r>
          </a:p>
        </p:txBody>
      </p:sp>
      <p:cxnSp>
        <p:nvCxnSpPr>
          <p:cNvPr id="33" name="Straight Connector 32"/>
          <p:cNvCxnSpPr>
            <a:endCxn id="52231" idx="0"/>
          </p:cNvCxnSpPr>
          <p:nvPr/>
        </p:nvCxnSpPr>
        <p:spPr>
          <a:xfrm rot="10800000" flipH="1" flipV="1">
            <a:off x="1352550" y="3736975"/>
            <a:ext cx="3792538" cy="245427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240" name="Text Box 14"/>
          <p:cNvSpPr txBox="1">
            <a:spLocks noChangeArrowheads="1"/>
          </p:cNvSpPr>
          <p:nvPr/>
        </p:nvSpPr>
        <p:spPr bwMode="auto">
          <a:xfrm>
            <a:off x="1235075" y="4123998"/>
            <a:ext cx="1066800" cy="3715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b="1" u="sng" dirty="0"/>
              <a:t>Ignore</a:t>
            </a:r>
          </a:p>
        </p:txBody>
      </p:sp>
      <p:sp>
        <p:nvSpPr>
          <p:cNvPr id="52241" name="Text Box 14"/>
          <p:cNvSpPr txBox="1">
            <a:spLocks noChangeArrowheads="1"/>
          </p:cNvSpPr>
          <p:nvPr/>
        </p:nvSpPr>
        <p:spPr bwMode="auto">
          <a:xfrm>
            <a:off x="5143500" y="3697288"/>
            <a:ext cx="3802063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b="1" u="sng" dirty="0"/>
              <a:t>Work In</a:t>
            </a:r>
          </a:p>
        </p:txBody>
      </p:sp>
      <p:sp>
        <p:nvSpPr>
          <p:cNvPr id="52246" name="Text Box 14"/>
          <p:cNvSpPr txBox="1">
            <a:spLocks noChangeArrowheads="1"/>
          </p:cNvSpPr>
          <p:nvPr/>
        </p:nvSpPr>
        <p:spPr bwMode="auto">
          <a:xfrm>
            <a:off x="5223617" y="2761855"/>
            <a:ext cx="1446212" cy="5111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/>
          <a:lstStyle/>
          <a:p>
            <a:pPr eaLnBrk="0" hangingPunct="0">
              <a:spcBef>
                <a:spcPct val="20000"/>
              </a:spcBef>
            </a:pPr>
            <a:r>
              <a:rPr lang="en-US" sz="1400" b="1" dirty="0" smtClean="0"/>
              <a:t>Extend Platform Team</a:t>
            </a:r>
            <a:endParaRPr lang="en-US" sz="1400" b="1" dirty="0"/>
          </a:p>
        </p:txBody>
      </p:sp>
      <p:sp>
        <p:nvSpPr>
          <p:cNvPr id="52254" name="Text Box 14"/>
          <p:cNvSpPr txBox="1">
            <a:spLocks noChangeArrowheads="1"/>
          </p:cNvSpPr>
          <p:nvPr/>
        </p:nvSpPr>
        <p:spPr bwMode="auto">
          <a:xfrm>
            <a:off x="5193454" y="1299375"/>
            <a:ext cx="1476375" cy="71225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/>
          <a:lstStyle/>
          <a:p>
            <a:pPr eaLnBrk="0" hangingPunct="0">
              <a:spcBef>
                <a:spcPct val="20000"/>
              </a:spcBef>
            </a:pPr>
            <a:r>
              <a:rPr lang="en-US" sz="1400" b="1" dirty="0" smtClean="0"/>
              <a:t>Disciplined Enrollment &amp; Balance Funnel</a:t>
            </a:r>
            <a:endParaRPr lang="en-US" sz="1400" b="1" dirty="0"/>
          </a:p>
        </p:txBody>
      </p:sp>
      <p:sp>
        <p:nvSpPr>
          <p:cNvPr id="52257" name="Text Box 14"/>
          <p:cNvSpPr txBox="1">
            <a:spLocks noChangeArrowheads="1"/>
          </p:cNvSpPr>
          <p:nvPr/>
        </p:nvSpPr>
        <p:spPr bwMode="auto">
          <a:xfrm>
            <a:off x="1389063" y="4637088"/>
            <a:ext cx="1314450" cy="501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/>
          <a:lstStyle/>
          <a:p>
            <a:pPr eaLnBrk="0" hangingPunct="0">
              <a:spcBef>
                <a:spcPct val="20000"/>
              </a:spcBef>
            </a:pPr>
            <a:r>
              <a:rPr lang="en-US" sz="1400" b="1" dirty="0"/>
              <a:t>Premature Channel Expansion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648851" y="2016143"/>
            <a:ext cx="1446212" cy="704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/>
          <a:lstStyle/>
          <a:p>
            <a:pPr eaLnBrk="0" hangingPunct="0">
              <a:spcBef>
                <a:spcPct val="20000"/>
              </a:spcBef>
            </a:pPr>
            <a:r>
              <a:rPr lang="en-US" sz="1400" b="1" dirty="0" smtClean="0"/>
              <a:t>Effective Product Development</a:t>
            </a:r>
            <a:endParaRPr lang="en-US" sz="1400" b="1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409081" y="4887913"/>
            <a:ext cx="1446212" cy="82208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/>
          <a:lstStyle/>
          <a:p>
            <a:pPr eaLnBrk="0" hangingPunct="0">
              <a:spcBef>
                <a:spcPct val="20000"/>
              </a:spcBef>
            </a:pPr>
            <a:r>
              <a:rPr lang="en-US" sz="1400" b="1" dirty="0" smtClean="0"/>
              <a:t>Selectively Engage YPO</a:t>
            </a:r>
            <a:endParaRPr lang="en-US" sz="1400" b="1" dirty="0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700861" y="2009415"/>
            <a:ext cx="1301381" cy="82208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/>
          <a:lstStyle/>
          <a:p>
            <a:pPr eaLnBrk="0" hangingPunct="0">
              <a:spcBef>
                <a:spcPct val="20000"/>
              </a:spcBef>
            </a:pPr>
            <a:r>
              <a:rPr lang="en-US" sz="1400" b="1" dirty="0" smtClean="0"/>
              <a:t>Invest in Training &amp; Development</a:t>
            </a:r>
            <a:endParaRPr lang="en-US" sz="1400" b="1" dirty="0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7533216" y="3769678"/>
            <a:ext cx="1594370" cy="36258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/>
          <a:lstStyle/>
          <a:p>
            <a:pPr eaLnBrk="0" hangingPunct="0">
              <a:spcBef>
                <a:spcPct val="20000"/>
              </a:spcBef>
            </a:pPr>
            <a:r>
              <a:rPr lang="en-US" sz="1400" b="1" dirty="0" smtClean="0"/>
              <a:t>Productivity &amp; Professionalism</a:t>
            </a:r>
            <a:endParaRPr lang="en-US" sz="1400" b="1" dirty="0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7751302" y="1292700"/>
            <a:ext cx="1305948" cy="77524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/>
          <a:lstStyle/>
          <a:p>
            <a:pPr eaLnBrk="0" hangingPunct="0">
              <a:spcBef>
                <a:spcPct val="20000"/>
              </a:spcBef>
            </a:pPr>
            <a:r>
              <a:rPr lang="en-US" sz="1400" b="1" dirty="0"/>
              <a:t>Spread the Story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5309369" y="3898712"/>
            <a:ext cx="1244543" cy="82208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/>
          <a:lstStyle/>
          <a:p>
            <a:pPr eaLnBrk="0" hangingPunct="0">
              <a:spcBef>
                <a:spcPct val="20000"/>
              </a:spcBef>
            </a:pPr>
            <a:r>
              <a:rPr lang="en-US" sz="1400" b="1" dirty="0" smtClean="0"/>
              <a:t>Experiment with Talent Pools</a:t>
            </a:r>
            <a:endParaRPr lang="en-US" sz="1400" b="1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703513" y="4068764"/>
            <a:ext cx="1258268" cy="4267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/>
          <a:lstStyle/>
          <a:p>
            <a:pPr eaLnBrk="0" hangingPunct="0">
              <a:spcBef>
                <a:spcPct val="20000"/>
              </a:spcBef>
            </a:pPr>
            <a:r>
              <a:rPr lang="en-US" sz="1400" b="1" dirty="0" smtClean="0"/>
              <a:t>Major R&amp;D</a:t>
            </a:r>
            <a:endParaRPr lang="en-US" sz="1400" b="1" dirty="0"/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2393296" y="2184798"/>
            <a:ext cx="1438181" cy="8650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/>
          <a:lstStyle/>
          <a:p>
            <a:pPr eaLnBrk="0" hangingPunct="0">
              <a:spcBef>
                <a:spcPct val="20000"/>
              </a:spcBef>
            </a:pPr>
            <a:r>
              <a:rPr lang="en-US" sz="1400" b="1" dirty="0" smtClean="0"/>
              <a:t>Leadership Academy Service Model v0.9</a:t>
            </a:r>
            <a:endParaRPr lang="en-US" sz="1400" b="1" dirty="0"/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911289" y="1574056"/>
            <a:ext cx="1091534" cy="2811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/>
          <a:lstStyle/>
          <a:p>
            <a:pPr eaLnBrk="0" hangingPunct="0">
              <a:spcBef>
                <a:spcPct val="20000"/>
              </a:spcBef>
            </a:pPr>
            <a:r>
              <a:rPr lang="en-US" sz="1400" b="1" dirty="0" smtClean="0"/>
              <a:t>Mojification</a:t>
            </a:r>
            <a:endParaRPr lang="en-US" sz="1400" b="1" dirty="0"/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7234523" y="1939079"/>
            <a:ext cx="1291368" cy="567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/>
          <a:lstStyle/>
          <a:p>
            <a:pPr eaLnBrk="0" hangingPunct="0">
              <a:spcBef>
                <a:spcPct val="20000"/>
              </a:spcBef>
            </a:pPr>
            <a:r>
              <a:rPr lang="en-US" sz="1400" b="1" dirty="0" smtClean="0"/>
              <a:t>Deepen Relationships</a:t>
            </a:r>
            <a:endParaRPr lang="en-US" sz="1400" b="1" dirty="0"/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978744" y="2706701"/>
            <a:ext cx="1438181" cy="5594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/>
          <a:lstStyle/>
          <a:p>
            <a:pPr eaLnBrk="0" hangingPunct="0">
              <a:spcBef>
                <a:spcPct val="20000"/>
              </a:spcBef>
            </a:pPr>
            <a:r>
              <a:rPr lang="en-US" sz="1400" b="1" dirty="0" smtClean="0"/>
              <a:t>Advanced Execution II</a:t>
            </a:r>
            <a:endParaRPr lang="en-US" sz="1400" b="1" dirty="0"/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1460271" y="1512400"/>
            <a:ext cx="1287523" cy="5594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/>
          <a:lstStyle/>
          <a:p>
            <a:pPr eaLnBrk="0" hangingPunct="0">
              <a:spcBef>
                <a:spcPct val="20000"/>
              </a:spcBef>
            </a:pPr>
            <a:r>
              <a:rPr lang="en-US" sz="1400" b="1" dirty="0" smtClean="0"/>
              <a:t>Member Engagement R&amp;D Elective Pilots</a:t>
            </a:r>
            <a:endParaRPr lang="en-US" sz="1400" b="1" dirty="0"/>
          </a:p>
        </p:txBody>
      </p:sp>
      <p:cxnSp>
        <p:nvCxnSpPr>
          <p:cNvPr id="3" name="Straight Connector 2"/>
          <p:cNvCxnSpPr>
            <a:stCxn id="32" idx="0"/>
            <a:endCxn id="52246" idx="2"/>
          </p:cNvCxnSpPr>
          <p:nvPr/>
        </p:nvCxnSpPr>
        <p:spPr>
          <a:xfrm flipV="1">
            <a:off x="5931641" y="3272977"/>
            <a:ext cx="15082" cy="6257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3853261" y="2803631"/>
            <a:ext cx="1301381" cy="82208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/>
          <a:lstStyle/>
          <a:p>
            <a:pPr eaLnBrk="0" hangingPunct="0">
              <a:spcBef>
                <a:spcPct val="20000"/>
              </a:spcBef>
            </a:pPr>
            <a:r>
              <a:rPr lang="en-US" sz="1400" b="1" dirty="0" smtClean="0"/>
              <a:t>Bring Academy Alive</a:t>
            </a:r>
            <a:endParaRPr lang="en-US" sz="1400" b="1" dirty="0"/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3033259" y="2997057"/>
            <a:ext cx="740874" cy="21761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655985" y="4423380"/>
            <a:ext cx="1258268" cy="4267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/>
          <a:lstStyle/>
          <a:p>
            <a:pPr eaLnBrk="0" hangingPunct="0">
              <a:spcBef>
                <a:spcPct val="20000"/>
              </a:spcBef>
            </a:pPr>
            <a:r>
              <a:rPr lang="en-US" sz="1400" b="1" dirty="0" smtClean="0"/>
              <a:t>Strategic Working on the Business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908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tagen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70858B"/>
      </a:accent1>
      <a:accent2>
        <a:srgbClr val="C3D1D3"/>
      </a:accent2>
      <a:accent3>
        <a:srgbClr val="508D9E"/>
      </a:accent3>
      <a:accent4>
        <a:srgbClr val="5EA7C3"/>
      </a:accent4>
      <a:accent5>
        <a:srgbClr val="D8D8D8"/>
      </a:accent5>
      <a:accent6>
        <a:srgbClr val="9E2B1E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tagen Master Layouts">
  <a:themeElements>
    <a:clrScheme name="Stagen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70858B"/>
      </a:accent1>
      <a:accent2>
        <a:srgbClr val="C3D1D3"/>
      </a:accent2>
      <a:accent3>
        <a:srgbClr val="508D9E"/>
      </a:accent3>
      <a:accent4>
        <a:srgbClr val="5EA7C3"/>
      </a:accent4>
      <a:accent5>
        <a:srgbClr val="D8D8D8"/>
      </a:accent5>
      <a:accent6>
        <a:srgbClr val="9E2B1E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299</Words>
  <Application>Microsoft Office PowerPoint</Application>
  <PresentationFormat>On-screen Show (4:3)</PresentationFormat>
  <Paragraphs>62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blank</vt:lpstr>
      <vt:lpstr>Stagen Master Layouts</vt:lpstr>
      <vt:lpstr>PowerPoint Presentation</vt:lpstr>
      <vt:lpstr>PowerPoint Presentation</vt:lpstr>
      <vt:lpstr>PowerPoint Presentation</vt:lpstr>
      <vt:lpstr>2014 Theme</vt:lpstr>
      <vt:lpstr>PowerPoint Presentation</vt:lpstr>
      <vt:lpstr>Stagen 2014 Imperatives &amp; Initiatives</vt:lpstr>
      <vt:lpstr>Stagen 2014 Priorities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2011-03-25T20:51:04Z</dcterms:created>
  <dcterms:modified xsi:type="dcterms:W3CDTF">2015-01-19T23:53:23Z</dcterms:modified>
</cp:coreProperties>
</file>