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handoutMasterIdLst>
    <p:handoutMasterId r:id="rId15"/>
  </p:handoutMasterIdLst>
  <p:sldIdLst>
    <p:sldId id="256" r:id="rId4"/>
    <p:sldId id="315" r:id="rId5"/>
    <p:sldId id="313" r:id="rId6"/>
    <p:sldId id="314" r:id="rId7"/>
    <p:sldId id="316" r:id="rId8"/>
    <p:sldId id="312" r:id="rId9"/>
    <p:sldId id="318" r:id="rId10"/>
    <p:sldId id="317" r:id="rId11"/>
    <p:sldId id="320" r:id="rId12"/>
    <p:sldId id="319" r:id="rId13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S PGothic" panose="020B0600070205080204" pitchFamily="34" charset="-128"/>
      <p:regular r:id="rId20"/>
    </p:embeddedFont>
    <p:embeddedFont>
      <p:font typeface="MS PGothic" panose="020B0600070205080204" pitchFamily="34" charset="-128"/>
      <p:regular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90934" autoAdjust="0"/>
  </p:normalViewPr>
  <p:slideViewPr>
    <p:cSldViewPr>
      <p:cViewPr varScale="1">
        <p:scale>
          <a:sx n="88" d="100"/>
          <a:sy n="88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Drive Daily, cont.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9FB0F-2718-4BDF-A62C-A712123438F4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1B2DA-F567-47D5-82D9-23E73EB6E2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1087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r>
              <a:rPr lang="en-US" dirty="0" smtClean="0"/>
              <a:t>Drive Daily, cont.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6" y="0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84DF84C-7A37-430B-93B5-DB5C2150FFD7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6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6" y="8842376"/>
            <a:ext cx="3043238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FFDC1DE-98E2-48AC-ABEF-83BEEC57D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055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DC1DE-98E2-48AC-ABEF-83BEEC57D2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0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Writing/Blocks in </a:t>
            </a:r>
            <a:r>
              <a:rPr lang="en-US" dirty="0" smtClean="0"/>
              <a:t>RED</a:t>
            </a:r>
            <a:r>
              <a:rPr lang="en-US" baseline="0" dirty="0" smtClean="0"/>
              <a:t>: MBD</a:t>
            </a:r>
          </a:p>
          <a:p>
            <a:r>
              <a:rPr lang="en-US" baseline="0" dirty="0" smtClean="0"/>
              <a:t>PEACH FLESH: Andrea</a:t>
            </a:r>
          </a:p>
          <a:p>
            <a:r>
              <a:rPr lang="en-US" baseline="0" dirty="0" smtClean="0"/>
              <a:t>PINK/GREEN/BLUE: Candler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DC1DE-98E2-48AC-ABEF-83BEEC57D2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46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Boxes</a:t>
            </a:r>
            <a:r>
              <a:rPr lang="en-US" baseline="0" dirty="0" smtClean="0"/>
              <a:t> in ORANGE are items that were moved from one place to another. Other colors are not relevant for this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DC1DE-98E2-48AC-ABEF-83BEEC57D22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1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3962400"/>
            <a:ext cx="8686800" cy="14700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32425"/>
            <a:ext cx="86868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9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F665-819E-481E-BF4D-6C53B20EAF6E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8BD3-5EF6-4F14-89F5-8C2EB8B2B84A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0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3962400"/>
            <a:ext cx="8686800" cy="14700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32425"/>
            <a:ext cx="86868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62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57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5791200"/>
            <a:ext cx="2438400" cy="365125"/>
          </a:xfrm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fld id="{2B9136B6-F454-4033-A2C3-EC6BC0BB114A}" type="datetime1">
              <a:rPr lang="en-US" smtClean="0"/>
              <a:t>9/19/2018</a:t>
            </a:fld>
            <a:r>
              <a:rPr lang="en-US" dirty="0" smtClean="0"/>
              <a:t> | </a:t>
            </a:r>
            <a:fld id="{74EA0413-9CB0-447E-86AF-F9F8F44FA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24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9" y="3810000"/>
            <a:ext cx="594360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9" y="5181600"/>
            <a:ext cx="5943601" cy="9667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34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3886200" cy="5105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143001"/>
            <a:ext cx="4343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5791200"/>
            <a:ext cx="2590800" cy="365125"/>
          </a:xfrm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fld id="{199DA4F1-A2BE-4AB4-BCFD-6C1A1311448B}" type="datetime1">
              <a:rPr lang="en-US" smtClean="0"/>
              <a:t>9/19/2018</a:t>
            </a:fld>
            <a:r>
              <a:rPr lang="en-US" dirty="0" smtClean="0"/>
              <a:t> | </a:t>
            </a:r>
            <a:fld id="{5B4E09A6-5A72-463C-9221-545FA8D2D5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34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0" y="5791200"/>
            <a:ext cx="2895600" cy="365125"/>
          </a:xfrm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fld id="{D59E722B-01BB-4DA1-AF15-C107AA638428}" type="datetime1">
              <a:rPr lang="en-US" smtClean="0"/>
              <a:t>9/19/2018</a:t>
            </a:fld>
            <a:r>
              <a:rPr lang="en-US" dirty="0" smtClean="0"/>
              <a:t> | </a:t>
            </a:r>
            <a:fld id="{DA5697DF-E87C-41A9-BEB9-2A66B1B87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4191000" cy="6508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191000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343400" cy="6508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4875"/>
            <a:ext cx="4419600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29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5CE7-7A33-4092-A685-AEB7956A08B0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AFDA-B5BC-4F85-A311-163C359D9188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4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7977-F231-4F0D-8C76-C34CF55BFAE8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8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57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5791200"/>
            <a:ext cx="2438400" cy="365125"/>
          </a:xfrm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fld id="{9114558D-B62F-4844-A79F-F67F2C5972B9}" type="datetime1">
              <a:rPr lang="en-US" smtClean="0"/>
              <a:t>9/19/2018</a:t>
            </a:fld>
            <a:r>
              <a:rPr lang="en-US" dirty="0" smtClean="0"/>
              <a:t> | </a:t>
            </a:r>
            <a:fld id="{74EA0413-9CB0-447E-86AF-F9F8F44FA2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60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B595-0D5C-4970-87E9-8C789A76821E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25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72C5-52E3-4802-A377-2F59A2B3D513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72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BA45-7335-4F34-B588-7AD4ED52B48A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13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3"/>
          <p:cNvSpPr>
            <a:spLocks noChangeShapeType="1"/>
          </p:cNvSpPr>
          <p:nvPr/>
        </p:nvSpPr>
        <p:spPr bwMode="auto">
          <a:xfrm>
            <a:off x="1" y="5633757"/>
            <a:ext cx="877454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728" tIns="43365" rIns="86728" bIns="4336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Univers 45 Light" pitchFamily="34" charset="0"/>
              <a:ea typeface="MS PGothic" pitchFamily="34" charset="-128"/>
            </a:endParaRPr>
          </a:p>
        </p:txBody>
      </p:sp>
      <p:pic>
        <p:nvPicPr>
          <p:cNvPr id="3" name="Picture 44" descr="ORIX_stack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4" y="614924"/>
            <a:ext cx="964045" cy="114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5"/>
          <p:cNvSpPr>
            <a:spLocks noChangeShapeType="1"/>
          </p:cNvSpPr>
          <p:nvPr/>
        </p:nvSpPr>
        <p:spPr bwMode="auto">
          <a:xfrm>
            <a:off x="2887" y="1951225"/>
            <a:ext cx="8771659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728" tIns="43365" rIns="86728" bIns="4336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Univers 45 Light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400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5227" y="6546583"/>
            <a:ext cx="844262" cy="20170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4B6AC-98A9-4EC1-999F-01EB5929DD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73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713"/>
            <a:ext cx="7771534" cy="1362916"/>
          </a:xfrm>
        </p:spPr>
        <p:txBody>
          <a:bodyPr anchor="t"/>
          <a:lstStyle>
            <a:lvl1pPr algn="l">
              <a:defRPr sz="360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526"/>
            <a:ext cx="7771534" cy="1500187"/>
          </a:xfrm>
        </p:spPr>
        <p:txBody>
          <a:bodyPr anchor="b"/>
          <a:lstStyle>
            <a:lvl1pPr marL="0" indent="0">
              <a:buNone/>
              <a:defRPr sz="1802"/>
            </a:lvl1pPr>
            <a:lvl2pPr marL="410305" indent="0">
              <a:buNone/>
              <a:defRPr sz="1652"/>
            </a:lvl2pPr>
            <a:lvl3pPr marL="820611" indent="0">
              <a:buNone/>
              <a:defRPr sz="1427"/>
            </a:lvl3pPr>
            <a:lvl4pPr marL="1230916" indent="0">
              <a:buNone/>
              <a:defRPr sz="1276"/>
            </a:lvl4pPr>
            <a:lvl5pPr marL="1641223" indent="0">
              <a:buNone/>
              <a:defRPr sz="1276"/>
            </a:lvl5pPr>
            <a:lvl6pPr marL="2051528" indent="0">
              <a:buNone/>
              <a:defRPr sz="1276"/>
            </a:lvl6pPr>
            <a:lvl7pPr marL="2461833" indent="0">
              <a:buNone/>
              <a:defRPr sz="1276"/>
            </a:lvl7pPr>
            <a:lvl8pPr marL="2872139" indent="0">
              <a:buNone/>
              <a:defRPr sz="1276"/>
            </a:lvl8pPr>
            <a:lvl9pPr marL="3282444" indent="0">
              <a:buNone/>
              <a:defRPr sz="127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7C889-55A3-43FB-A989-9AB6791FAE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4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750" y="1571626"/>
            <a:ext cx="3750830" cy="4737287"/>
          </a:xfrm>
        </p:spPr>
        <p:txBody>
          <a:bodyPr/>
          <a:lstStyle>
            <a:lvl1pPr>
              <a:defRPr sz="2478"/>
            </a:lvl1pPr>
            <a:lvl2pPr>
              <a:defRPr sz="2177"/>
            </a:lvl2pPr>
            <a:lvl3pPr>
              <a:defRPr sz="1802"/>
            </a:lvl3pPr>
            <a:lvl4pPr>
              <a:defRPr sz="1652"/>
            </a:lvl4pPr>
            <a:lvl5pPr>
              <a:defRPr sz="1652"/>
            </a:lvl5pPr>
            <a:lvl6pPr>
              <a:defRPr sz="1652"/>
            </a:lvl6pPr>
            <a:lvl7pPr>
              <a:defRPr sz="1652"/>
            </a:lvl7pPr>
            <a:lvl8pPr>
              <a:defRPr sz="1652"/>
            </a:lvl8pPr>
            <a:lvl9pPr>
              <a:defRPr sz="16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126" y="1571626"/>
            <a:ext cx="3750829" cy="4737287"/>
          </a:xfrm>
        </p:spPr>
        <p:txBody>
          <a:bodyPr/>
          <a:lstStyle>
            <a:lvl1pPr>
              <a:defRPr sz="2478"/>
            </a:lvl1pPr>
            <a:lvl2pPr>
              <a:defRPr sz="2177"/>
            </a:lvl2pPr>
            <a:lvl3pPr>
              <a:defRPr sz="1802"/>
            </a:lvl3pPr>
            <a:lvl4pPr>
              <a:defRPr sz="1652"/>
            </a:lvl4pPr>
            <a:lvl5pPr>
              <a:defRPr sz="1652"/>
            </a:lvl5pPr>
            <a:lvl6pPr>
              <a:defRPr sz="1652"/>
            </a:lvl6pPr>
            <a:lvl7pPr>
              <a:defRPr sz="1652"/>
            </a:lvl7pPr>
            <a:lvl8pPr>
              <a:defRPr sz="1652"/>
            </a:lvl8pPr>
            <a:lvl9pPr>
              <a:defRPr sz="16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C21EB-8E9E-4CD1-B0D6-D52914DD8D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47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6" cy="64013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0305" indent="0">
              <a:buNone/>
              <a:defRPr sz="1802" b="1"/>
            </a:lvl2pPr>
            <a:lvl3pPr marL="820611" indent="0">
              <a:buNone/>
              <a:defRPr sz="1652" b="1"/>
            </a:lvl3pPr>
            <a:lvl4pPr marL="1230916" indent="0">
              <a:buNone/>
              <a:defRPr sz="1427" b="1"/>
            </a:lvl4pPr>
            <a:lvl5pPr marL="1641223" indent="0">
              <a:buNone/>
              <a:defRPr sz="1427" b="1"/>
            </a:lvl5pPr>
            <a:lvl6pPr marL="2051528" indent="0">
              <a:buNone/>
              <a:defRPr sz="1427" b="1"/>
            </a:lvl6pPr>
            <a:lvl7pPr marL="2461833" indent="0">
              <a:buNone/>
              <a:defRPr sz="1427" b="1"/>
            </a:lvl7pPr>
            <a:lvl8pPr marL="2872139" indent="0">
              <a:buNone/>
              <a:defRPr sz="1427" b="1"/>
            </a:lvl8pPr>
            <a:lvl9pPr marL="3282444" indent="0">
              <a:buNone/>
              <a:defRPr sz="142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3"/>
            <a:ext cx="4039466" cy="3951474"/>
          </a:xfrm>
        </p:spPr>
        <p:txBody>
          <a:bodyPr/>
          <a:lstStyle>
            <a:lvl1pPr>
              <a:defRPr sz="2177"/>
            </a:lvl1pPr>
            <a:lvl2pPr>
              <a:defRPr sz="1802"/>
            </a:lvl2pPr>
            <a:lvl3pPr>
              <a:defRPr sz="1652"/>
            </a:lvl3pPr>
            <a:lvl4pPr>
              <a:defRPr sz="1427"/>
            </a:lvl4pPr>
            <a:lvl5pPr>
              <a:defRPr sz="1427"/>
            </a:lvl5pPr>
            <a:lvl6pPr>
              <a:defRPr sz="1427"/>
            </a:lvl6pPr>
            <a:lvl7pPr>
              <a:defRPr sz="1427"/>
            </a:lvl7pPr>
            <a:lvl8pPr>
              <a:defRPr sz="1427"/>
            </a:lvl8pPr>
            <a:lvl9pPr>
              <a:defRPr sz="142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5206"/>
            <a:ext cx="4040909" cy="64013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0305" indent="0">
              <a:buNone/>
              <a:defRPr sz="1802" b="1"/>
            </a:lvl2pPr>
            <a:lvl3pPr marL="820611" indent="0">
              <a:buNone/>
              <a:defRPr sz="1652" b="1"/>
            </a:lvl3pPr>
            <a:lvl4pPr marL="1230916" indent="0">
              <a:buNone/>
              <a:defRPr sz="1427" b="1"/>
            </a:lvl4pPr>
            <a:lvl5pPr marL="1641223" indent="0">
              <a:buNone/>
              <a:defRPr sz="1427" b="1"/>
            </a:lvl5pPr>
            <a:lvl6pPr marL="2051528" indent="0">
              <a:buNone/>
              <a:defRPr sz="1427" b="1"/>
            </a:lvl6pPr>
            <a:lvl7pPr marL="2461833" indent="0">
              <a:buNone/>
              <a:defRPr sz="1427" b="1"/>
            </a:lvl7pPr>
            <a:lvl8pPr marL="2872139" indent="0">
              <a:buNone/>
              <a:defRPr sz="1427" b="1"/>
            </a:lvl8pPr>
            <a:lvl9pPr marL="3282444" indent="0">
              <a:buNone/>
              <a:defRPr sz="142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5343"/>
            <a:ext cx="4040909" cy="3951474"/>
          </a:xfrm>
        </p:spPr>
        <p:txBody>
          <a:bodyPr/>
          <a:lstStyle>
            <a:lvl1pPr>
              <a:defRPr sz="2177"/>
            </a:lvl1pPr>
            <a:lvl2pPr>
              <a:defRPr sz="1802"/>
            </a:lvl2pPr>
            <a:lvl3pPr>
              <a:defRPr sz="1652"/>
            </a:lvl3pPr>
            <a:lvl4pPr>
              <a:defRPr sz="1427"/>
            </a:lvl4pPr>
            <a:lvl5pPr>
              <a:defRPr sz="1427"/>
            </a:lvl5pPr>
            <a:lvl6pPr>
              <a:defRPr sz="1427"/>
            </a:lvl6pPr>
            <a:lvl7pPr>
              <a:defRPr sz="1427"/>
            </a:lvl7pPr>
            <a:lvl8pPr>
              <a:defRPr sz="1427"/>
            </a:lvl8pPr>
            <a:lvl9pPr>
              <a:defRPr sz="142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6189-ED54-4AAF-9D47-BBD9EA5EA5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34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89F5-9F28-4ECD-87A4-B50EB8D40E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14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72E0-9936-45BB-9AA9-BCAD292BCE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0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9" y="3810000"/>
            <a:ext cx="594360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9" y="5181600"/>
            <a:ext cx="5943601" cy="9667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888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3144"/>
            <a:ext cx="3007591" cy="1162610"/>
          </a:xfrm>
        </p:spPr>
        <p:txBody>
          <a:bodyPr anchor="b"/>
          <a:lstStyle>
            <a:lvl1pPr algn="l">
              <a:defRPr sz="18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3" y="273144"/>
            <a:ext cx="5111750" cy="5853672"/>
          </a:xfrm>
        </p:spPr>
        <p:txBody>
          <a:bodyPr/>
          <a:lstStyle>
            <a:lvl1pPr>
              <a:defRPr sz="2853"/>
            </a:lvl1pPr>
            <a:lvl2pPr>
              <a:defRPr sz="2478"/>
            </a:lvl2pPr>
            <a:lvl3pPr>
              <a:defRPr sz="2177"/>
            </a:lvl3pPr>
            <a:lvl4pPr>
              <a:defRPr sz="1802"/>
            </a:lvl4pPr>
            <a:lvl5pPr>
              <a:defRPr sz="1802"/>
            </a:lvl5pPr>
            <a:lvl6pPr>
              <a:defRPr sz="1802"/>
            </a:lvl6pPr>
            <a:lvl7pPr>
              <a:defRPr sz="1802"/>
            </a:lvl7pPr>
            <a:lvl8pPr>
              <a:defRPr sz="1802"/>
            </a:lvl8pPr>
            <a:lvl9pPr>
              <a:defRPr sz="180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1435754"/>
            <a:ext cx="3007591" cy="4691062"/>
          </a:xfrm>
        </p:spPr>
        <p:txBody>
          <a:bodyPr/>
          <a:lstStyle>
            <a:lvl1pPr marL="0" indent="0">
              <a:buNone/>
              <a:defRPr sz="1276"/>
            </a:lvl1pPr>
            <a:lvl2pPr marL="410305" indent="0">
              <a:buNone/>
              <a:defRPr sz="1051"/>
            </a:lvl2pPr>
            <a:lvl3pPr marL="820611" indent="0">
              <a:buNone/>
              <a:defRPr sz="901"/>
            </a:lvl3pPr>
            <a:lvl4pPr marL="1230916" indent="0">
              <a:buNone/>
              <a:defRPr sz="826"/>
            </a:lvl4pPr>
            <a:lvl5pPr marL="1641223" indent="0">
              <a:buNone/>
              <a:defRPr sz="826"/>
            </a:lvl5pPr>
            <a:lvl6pPr marL="2051528" indent="0">
              <a:buNone/>
              <a:defRPr sz="826"/>
            </a:lvl6pPr>
            <a:lvl7pPr marL="2461833" indent="0">
              <a:buNone/>
              <a:defRPr sz="826"/>
            </a:lvl7pPr>
            <a:lvl8pPr marL="2872139" indent="0">
              <a:buNone/>
              <a:defRPr sz="826"/>
            </a:lvl8pPr>
            <a:lvl9pPr marL="3282444" indent="0">
              <a:buNone/>
              <a:defRPr sz="82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FF28-A9B2-4C3F-B027-D62BA7302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7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3" y="4800321"/>
            <a:ext cx="5486977" cy="567298"/>
          </a:xfrm>
        </p:spPr>
        <p:txBody>
          <a:bodyPr anchor="b"/>
          <a:lstStyle>
            <a:lvl1pPr algn="l">
              <a:defRPr sz="180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3" y="612123"/>
            <a:ext cx="5486977" cy="4115360"/>
          </a:xfrm>
        </p:spPr>
        <p:txBody>
          <a:bodyPr lIns="121780" tIns="60890" rIns="121780" bIns="60890"/>
          <a:lstStyle>
            <a:lvl1pPr marL="0" indent="0">
              <a:buNone/>
              <a:defRPr sz="2853"/>
            </a:lvl1pPr>
            <a:lvl2pPr marL="410305" indent="0">
              <a:buNone/>
              <a:defRPr sz="2478"/>
            </a:lvl2pPr>
            <a:lvl3pPr marL="820611" indent="0">
              <a:buNone/>
              <a:defRPr sz="2177"/>
            </a:lvl3pPr>
            <a:lvl4pPr marL="1230916" indent="0">
              <a:buNone/>
              <a:defRPr sz="1802"/>
            </a:lvl4pPr>
            <a:lvl5pPr marL="1641223" indent="0">
              <a:buNone/>
              <a:defRPr sz="1802"/>
            </a:lvl5pPr>
            <a:lvl6pPr marL="2051528" indent="0">
              <a:buNone/>
              <a:defRPr sz="1802"/>
            </a:lvl6pPr>
            <a:lvl7pPr marL="2461833" indent="0">
              <a:buNone/>
              <a:defRPr sz="1802"/>
            </a:lvl7pPr>
            <a:lvl8pPr marL="2872139" indent="0">
              <a:buNone/>
              <a:defRPr sz="1802"/>
            </a:lvl8pPr>
            <a:lvl9pPr marL="3282444" indent="0">
              <a:buNone/>
              <a:defRPr sz="1802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3" y="5367619"/>
            <a:ext cx="5486977" cy="804022"/>
          </a:xfrm>
        </p:spPr>
        <p:txBody>
          <a:bodyPr/>
          <a:lstStyle>
            <a:lvl1pPr marL="0" indent="0">
              <a:buNone/>
              <a:defRPr sz="1276"/>
            </a:lvl1pPr>
            <a:lvl2pPr marL="410305" indent="0">
              <a:buNone/>
              <a:defRPr sz="1051"/>
            </a:lvl2pPr>
            <a:lvl3pPr marL="820611" indent="0">
              <a:buNone/>
              <a:defRPr sz="901"/>
            </a:lvl3pPr>
            <a:lvl4pPr marL="1230916" indent="0">
              <a:buNone/>
              <a:defRPr sz="826"/>
            </a:lvl4pPr>
            <a:lvl5pPr marL="1641223" indent="0">
              <a:buNone/>
              <a:defRPr sz="826"/>
            </a:lvl5pPr>
            <a:lvl6pPr marL="2051528" indent="0">
              <a:buNone/>
              <a:defRPr sz="826"/>
            </a:lvl6pPr>
            <a:lvl7pPr marL="2461833" indent="0">
              <a:buNone/>
              <a:defRPr sz="826"/>
            </a:lvl7pPr>
            <a:lvl8pPr marL="2872139" indent="0">
              <a:buNone/>
              <a:defRPr sz="826"/>
            </a:lvl8pPr>
            <a:lvl9pPr marL="3282444" indent="0">
              <a:buNone/>
              <a:defRPr sz="82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D580C-F046-48EF-A3C1-F109632725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64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DF213-1D04-4446-9A1E-3C8FC7C7BB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92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3978" y="879662"/>
            <a:ext cx="1943966" cy="5429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750" y="879662"/>
            <a:ext cx="5697682" cy="5429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FBB0-A219-4C79-80A1-FE93926859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07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717" y="879662"/>
            <a:ext cx="7741228" cy="4832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47750" y="1571626"/>
            <a:ext cx="7640205" cy="4737287"/>
          </a:xfrm>
        </p:spPr>
        <p:txBody>
          <a:bodyPr lIns="121780" tIns="60890" rIns="121780" bIns="60890"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5048-8EE2-4307-88C4-990E683033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48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717" y="879662"/>
            <a:ext cx="7741228" cy="4832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47750" y="1571626"/>
            <a:ext cx="7640205" cy="4737287"/>
          </a:xfrm>
        </p:spPr>
        <p:txBody>
          <a:bodyPr lIns="121780" tIns="60890" rIns="121780" bIns="60890"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DE143-BE09-4709-BB58-3DE120E3AF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4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3886200" cy="5105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143001"/>
            <a:ext cx="4343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5791200"/>
            <a:ext cx="2590800" cy="365125"/>
          </a:xfrm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fld id="{56ACB184-1866-407D-B531-BD1D6C05142E}" type="datetime1">
              <a:rPr lang="en-US" smtClean="0"/>
              <a:t>9/19/2018</a:t>
            </a:fld>
            <a:r>
              <a:rPr lang="en-US" dirty="0" smtClean="0"/>
              <a:t> | </a:t>
            </a:r>
            <a:fld id="{5B4E09A6-5A72-463C-9221-545FA8D2D5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4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0" y="5791200"/>
            <a:ext cx="2895600" cy="365125"/>
          </a:xfrm>
        </p:spPr>
        <p:txBody>
          <a:bodyPr/>
          <a:lstStyle>
            <a:lvl1pPr algn="r">
              <a:defRPr>
                <a:solidFill>
                  <a:schemeClr val="accent3"/>
                </a:solidFill>
              </a:defRPr>
            </a:lvl1pPr>
          </a:lstStyle>
          <a:p>
            <a:fld id="{83874FA2-3635-40B4-B876-DC34D775F9F1}" type="datetime1">
              <a:rPr lang="en-US" smtClean="0"/>
              <a:t>9/19/2018</a:t>
            </a:fld>
            <a:r>
              <a:rPr lang="en-US" dirty="0" smtClean="0"/>
              <a:t> | </a:t>
            </a:r>
            <a:fld id="{DA5697DF-E87C-41A9-BEB9-2A66B1B87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4191000" cy="6508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191000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343400" cy="6508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4875"/>
            <a:ext cx="4419600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8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3266-69F1-4A75-A3C9-509951C63B5B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7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AF4A-3E3C-4720-AF5B-44AC2273C9CB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8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9A3A-4B9D-448F-B1F0-A46FE54B7D7D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4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48B2-5DD4-4408-8203-EBACFAAC8309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5791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365125"/>
          </a:xfrm>
          <a:prstGeom prst="rect">
            <a:avLst/>
          </a:prstGeom>
        </p:spPr>
        <p:txBody>
          <a:bodyPr/>
          <a:lstStyle/>
          <a:p>
            <a:fld id="{B1B5486C-424F-4D17-A963-5A78E59DA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6868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57912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B7614A96-9510-4C62-AE48-CF5FE430AAAE}" type="datetime1">
              <a:rPr lang="en-US" smtClean="0"/>
              <a:t>9/19/2018</a:t>
            </a:fld>
            <a:r>
              <a:rPr lang="en-US" dirty="0" smtClean="0"/>
              <a:t> | </a:t>
            </a:r>
            <a:fld id="{9E5E5D65-777C-49F9-87FD-E2685E3F47D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06" y="6286500"/>
            <a:ext cx="9222613" cy="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3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6868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57912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EDFF47DE-0C73-462B-90B7-10BDF7AE3993}" type="datetime1">
              <a:rPr lang="en-US" smtClean="0"/>
              <a:t>9/19/2018</a:t>
            </a:fld>
            <a:r>
              <a:rPr lang="en-US" dirty="0" smtClean="0"/>
              <a:t> | </a:t>
            </a:r>
            <a:fld id="{9E5E5D65-777C-49F9-87FD-E2685E3F47D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86500"/>
            <a:ext cx="9144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06" y="6286500"/>
            <a:ext cx="9222613" cy="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2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8160" y="879662"/>
            <a:ext cx="7739785" cy="48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65" tIns="60883" rIns="121765" bIns="608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7750" y="1571626"/>
            <a:ext cx="7640205" cy="47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65" tIns="60883" rIns="121765" bIns="608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5227" y="6572250"/>
            <a:ext cx="844262" cy="2017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21765" tIns="60883" rIns="121765" bIns="60883" numCol="1" anchor="ctr" anchorCtr="0" compatLnSpc="1">
            <a:prstTxWarp prst="textNoShape">
              <a:avLst/>
            </a:prstTxWarp>
          </a:bodyPr>
          <a:lstStyle>
            <a:lvl1pPr algn="r">
              <a:defRPr sz="901">
                <a:solidFill>
                  <a:schemeClr val="bg1"/>
                </a:solidFill>
                <a:latin typeface="Univers LT 55" pitchFamily="2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6A588-D8CD-4500-BCE0-CDD69E759AE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0" y="1360115"/>
            <a:ext cx="8810626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9" tIns="41029" rIns="82059" bIns="41029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1" dirty="0">
              <a:solidFill>
                <a:srgbClr val="000000"/>
              </a:solidFill>
              <a:latin typeface="Univers 45 Light" pitchFamily="34" charset="0"/>
              <a:ea typeface="MS PGothic" pitchFamily="34" charset="-128"/>
            </a:endParaRPr>
          </a:p>
        </p:txBody>
      </p:sp>
      <p:pic>
        <p:nvPicPr>
          <p:cNvPr id="2" name="Picture 12"/>
          <p:cNvPicPr preferRelativeResize="0"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9" y="480453"/>
            <a:ext cx="673966" cy="79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4"/>
          <p:cNvSpPr>
            <a:spLocks noChangeArrowheads="1"/>
          </p:cNvSpPr>
          <p:nvPr userDrawn="1"/>
        </p:nvSpPr>
        <p:spPr bwMode="auto">
          <a:xfrm>
            <a:off x="2886" y="6376983"/>
            <a:ext cx="9144000" cy="508467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57" tIns="41993" rIns="80757" bIns="41993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endParaRPr kumimoji="1" lang="en-US" sz="2252" dirty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1032" name="Picture 36" descr="横型シグネチャ赤白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27183" y="6396134"/>
            <a:ext cx="91497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51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640" rtl="0" eaLnBrk="0" fontAlgn="base" hangingPunct="0">
        <a:spcBef>
          <a:spcPct val="0"/>
        </a:spcBef>
        <a:spcAft>
          <a:spcPct val="0"/>
        </a:spcAft>
        <a:defRPr sz="2252">
          <a:solidFill>
            <a:schemeClr val="accent1"/>
          </a:solidFill>
          <a:latin typeface="+mj-lt"/>
          <a:ea typeface="+mj-ea"/>
          <a:cs typeface="+mj-cs"/>
        </a:defRPr>
      </a:lvl1pPr>
      <a:lvl2pPr algn="r" defTabSz="914640" rtl="0" eaLnBrk="0" fontAlgn="base" hangingPunct="0">
        <a:spcBef>
          <a:spcPct val="0"/>
        </a:spcBef>
        <a:spcAft>
          <a:spcPct val="0"/>
        </a:spcAft>
        <a:defRPr sz="2252">
          <a:solidFill>
            <a:schemeClr val="accent1"/>
          </a:solidFill>
          <a:latin typeface="Univers 45 Light" pitchFamily="34" charset="0"/>
        </a:defRPr>
      </a:lvl2pPr>
      <a:lvl3pPr algn="r" defTabSz="914640" rtl="0" eaLnBrk="0" fontAlgn="base" hangingPunct="0">
        <a:spcBef>
          <a:spcPct val="0"/>
        </a:spcBef>
        <a:spcAft>
          <a:spcPct val="0"/>
        </a:spcAft>
        <a:defRPr sz="2252">
          <a:solidFill>
            <a:schemeClr val="accent1"/>
          </a:solidFill>
          <a:latin typeface="Univers 45 Light" pitchFamily="34" charset="0"/>
        </a:defRPr>
      </a:lvl3pPr>
      <a:lvl4pPr algn="r" defTabSz="914640" rtl="0" eaLnBrk="0" fontAlgn="base" hangingPunct="0">
        <a:spcBef>
          <a:spcPct val="0"/>
        </a:spcBef>
        <a:spcAft>
          <a:spcPct val="0"/>
        </a:spcAft>
        <a:defRPr sz="2252">
          <a:solidFill>
            <a:schemeClr val="accent1"/>
          </a:solidFill>
          <a:latin typeface="Univers 45 Light" pitchFamily="34" charset="0"/>
        </a:defRPr>
      </a:lvl4pPr>
      <a:lvl5pPr algn="r" defTabSz="914640" rtl="0" eaLnBrk="0" fontAlgn="base" hangingPunct="0">
        <a:spcBef>
          <a:spcPct val="0"/>
        </a:spcBef>
        <a:spcAft>
          <a:spcPct val="0"/>
        </a:spcAft>
        <a:defRPr sz="2252">
          <a:solidFill>
            <a:schemeClr val="accent1"/>
          </a:solidFill>
          <a:latin typeface="Univers 45 Light" pitchFamily="34" charset="0"/>
        </a:defRPr>
      </a:lvl5pPr>
      <a:lvl6pPr marL="410305" algn="r" defTabSz="914640" rtl="0" fontAlgn="base">
        <a:spcBef>
          <a:spcPct val="0"/>
        </a:spcBef>
        <a:spcAft>
          <a:spcPct val="0"/>
        </a:spcAft>
        <a:defRPr sz="2177">
          <a:solidFill>
            <a:schemeClr val="accent1"/>
          </a:solidFill>
          <a:latin typeface="Univers 45 Light" pitchFamily="34" charset="0"/>
        </a:defRPr>
      </a:lvl6pPr>
      <a:lvl7pPr marL="820611" algn="r" defTabSz="914640" rtl="0" fontAlgn="base">
        <a:spcBef>
          <a:spcPct val="0"/>
        </a:spcBef>
        <a:spcAft>
          <a:spcPct val="0"/>
        </a:spcAft>
        <a:defRPr sz="2177">
          <a:solidFill>
            <a:schemeClr val="accent1"/>
          </a:solidFill>
          <a:latin typeface="Univers 45 Light" pitchFamily="34" charset="0"/>
        </a:defRPr>
      </a:lvl7pPr>
      <a:lvl8pPr marL="1230916" algn="r" defTabSz="914640" rtl="0" fontAlgn="base">
        <a:spcBef>
          <a:spcPct val="0"/>
        </a:spcBef>
        <a:spcAft>
          <a:spcPct val="0"/>
        </a:spcAft>
        <a:defRPr sz="2177">
          <a:solidFill>
            <a:schemeClr val="accent1"/>
          </a:solidFill>
          <a:latin typeface="Univers 45 Light" pitchFamily="34" charset="0"/>
        </a:defRPr>
      </a:lvl8pPr>
      <a:lvl9pPr marL="1641223" algn="r" defTabSz="914640" rtl="0" fontAlgn="base">
        <a:spcBef>
          <a:spcPct val="0"/>
        </a:spcBef>
        <a:spcAft>
          <a:spcPct val="0"/>
        </a:spcAft>
        <a:defRPr sz="2177">
          <a:solidFill>
            <a:schemeClr val="accent1"/>
          </a:solidFill>
          <a:latin typeface="Univers 45 Light" pitchFamily="34" charset="0"/>
        </a:defRPr>
      </a:lvl9pPr>
    </p:titleStyle>
    <p:bodyStyle>
      <a:lvl1pPr marL="343346" indent="-343346" algn="l" defTabSz="914640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427">
          <a:solidFill>
            <a:schemeClr val="bg2"/>
          </a:solidFill>
          <a:latin typeface="+mn-lt"/>
          <a:ea typeface="+mn-ea"/>
          <a:cs typeface="+mn-cs"/>
        </a:defRPr>
      </a:lvl1pPr>
      <a:lvl2pPr marL="742254" indent="-284935" algn="l" defTabSz="914640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SzPct val="150000"/>
        <a:buFont typeface="Univers 45 Light" pitchFamily="34" charset="0"/>
        <a:buChar char="-"/>
        <a:defRPr sz="1427">
          <a:solidFill>
            <a:schemeClr val="bg2"/>
          </a:solidFill>
          <a:latin typeface="+mn-lt"/>
        </a:defRPr>
      </a:lvl2pPr>
      <a:lvl3pPr marL="1142587" indent="-227947" algn="l" defTabSz="914640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SzPct val="115000"/>
        <a:buChar char="•"/>
        <a:defRPr sz="1427">
          <a:solidFill>
            <a:schemeClr val="bg2"/>
          </a:solidFill>
          <a:latin typeface="+mn-lt"/>
        </a:defRPr>
      </a:lvl3pPr>
      <a:lvl4pPr marL="1599907" indent="-227947" algn="l" defTabSz="914640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SzPct val="50000"/>
        <a:buFont typeface="Wingdings" pitchFamily="2" charset="2"/>
        <a:buChar char="q"/>
        <a:defRPr sz="1427">
          <a:solidFill>
            <a:schemeClr val="bg2"/>
          </a:solidFill>
          <a:latin typeface="+mn-lt"/>
        </a:defRPr>
      </a:lvl4pPr>
      <a:lvl5pPr marL="2057227" indent="-227947" algn="l" defTabSz="914640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Font typeface="Times New Roman" pitchFamily="18" charset="0"/>
        <a:buChar char="»"/>
        <a:defRPr sz="1427">
          <a:solidFill>
            <a:schemeClr val="bg2"/>
          </a:solidFill>
          <a:latin typeface="+mn-lt"/>
        </a:defRPr>
      </a:lvl5pPr>
      <a:lvl6pPr marL="2467532" indent="-227947" algn="l" defTabSz="914640" rtl="0" fontAlgn="base">
        <a:spcBef>
          <a:spcPct val="35000"/>
        </a:spcBef>
        <a:spcAft>
          <a:spcPct val="0"/>
        </a:spcAft>
        <a:buClr>
          <a:schemeClr val="bg2"/>
        </a:buClr>
        <a:buFont typeface="Times New Roman" pitchFamily="18" charset="0"/>
        <a:buChar char="»"/>
        <a:defRPr sz="1427">
          <a:solidFill>
            <a:schemeClr val="bg2"/>
          </a:solidFill>
          <a:latin typeface="+mn-lt"/>
        </a:defRPr>
      </a:lvl6pPr>
      <a:lvl7pPr marL="2877837" indent="-227947" algn="l" defTabSz="914640" rtl="0" fontAlgn="base">
        <a:spcBef>
          <a:spcPct val="35000"/>
        </a:spcBef>
        <a:spcAft>
          <a:spcPct val="0"/>
        </a:spcAft>
        <a:buClr>
          <a:schemeClr val="bg2"/>
        </a:buClr>
        <a:buFont typeface="Times New Roman" pitchFamily="18" charset="0"/>
        <a:buChar char="»"/>
        <a:defRPr sz="1427">
          <a:solidFill>
            <a:schemeClr val="bg2"/>
          </a:solidFill>
          <a:latin typeface="+mn-lt"/>
        </a:defRPr>
      </a:lvl7pPr>
      <a:lvl8pPr marL="3288143" indent="-227947" algn="l" defTabSz="914640" rtl="0" fontAlgn="base">
        <a:spcBef>
          <a:spcPct val="35000"/>
        </a:spcBef>
        <a:spcAft>
          <a:spcPct val="0"/>
        </a:spcAft>
        <a:buClr>
          <a:schemeClr val="bg2"/>
        </a:buClr>
        <a:buFont typeface="Times New Roman" pitchFamily="18" charset="0"/>
        <a:buChar char="»"/>
        <a:defRPr sz="1427">
          <a:solidFill>
            <a:schemeClr val="bg2"/>
          </a:solidFill>
          <a:latin typeface="+mn-lt"/>
        </a:defRPr>
      </a:lvl8pPr>
      <a:lvl9pPr marL="3698449" indent="-227947" algn="l" defTabSz="914640" rtl="0" fontAlgn="base">
        <a:spcBef>
          <a:spcPct val="35000"/>
        </a:spcBef>
        <a:spcAft>
          <a:spcPct val="0"/>
        </a:spcAft>
        <a:buClr>
          <a:schemeClr val="bg2"/>
        </a:buClr>
        <a:buFont typeface="Times New Roman" pitchFamily="18" charset="0"/>
        <a:buChar char="»"/>
        <a:defRPr sz="1427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20611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1pPr>
      <a:lvl2pPr marL="410305" algn="l" defTabSz="820611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2pPr>
      <a:lvl3pPr marL="820611" algn="l" defTabSz="820611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3pPr>
      <a:lvl4pPr marL="1230916" algn="l" defTabSz="820611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4pPr>
      <a:lvl5pPr marL="1641223" algn="l" defTabSz="820611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5pPr>
      <a:lvl6pPr marL="2051528" algn="l" defTabSz="820611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6pPr>
      <a:lvl7pPr marL="2461833" algn="l" defTabSz="820611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7pPr>
      <a:lvl8pPr marL="2872139" algn="l" defTabSz="820611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8pPr>
      <a:lvl9pPr marL="3282444" algn="l" defTabSz="820611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8686800" cy="19811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Human Resources 2 X 2</a:t>
            </a:r>
            <a:br>
              <a:rPr lang="en-US" dirty="0" smtClean="0"/>
            </a:br>
            <a:r>
              <a:rPr lang="en-US" sz="3600" dirty="0" smtClean="0"/>
              <a:t>Talent Management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FY2019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19, 2018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28600" y="4468812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2x2 Working Session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x2 templ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70" y="1165288"/>
            <a:ext cx="9027310" cy="50889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ectangle 30"/>
          <p:cNvSpPr/>
          <p:nvPr/>
        </p:nvSpPr>
        <p:spPr bwMode="auto">
          <a:xfrm>
            <a:off x="4071527" y="3927766"/>
            <a:ext cx="1025254" cy="50545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Create Framework for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Diversity &amp; Inclusion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Plan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677009" y="3735472"/>
            <a:ext cx="1127032" cy="697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Identify Employee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Engagement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Initiatives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-Service Awards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-etc.</a:t>
            </a: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5649" y="1219200"/>
            <a:ext cx="1503472" cy="3465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52" b="1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Drive Daily</a:t>
            </a:r>
            <a:endParaRPr lang="en-US" sz="1652" b="1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289484" y="1612432"/>
            <a:ext cx="1166519" cy="98703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Provide Personal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Learning &amp; Development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Opportunities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for Talent Team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-On-The-Job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Training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-Classroom/Lecture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Coaching/Mentoring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703192" y="1416582"/>
            <a:ext cx="1396262" cy="1250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Create &amp; Implement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Talent Management Plan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-Career Pathing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-Performance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Management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-Performance Evaluations</a:t>
            </a: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-Organization Design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-Key Employees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-Succession Planning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Goal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Setting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HiPo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Program</a:t>
            </a: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09600" y="334376"/>
            <a:ext cx="8382000" cy="490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 Revision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FY19 Human Resources 2x2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Talent Management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426270"/>
            <a:ext cx="109759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&amp; Implement Enterprise Change Management Strategy for ORIX USA &amp; Subsidiaries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-Future M&amp;A activity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-OCMS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-Mariner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-NXT Capital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3354" y="3668816"/>
            <a:ext cx="855406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Begin “Best Places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to Work” 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Initiative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130534" y="2491741"/>
            <a:ext cx="1165654" cy="66477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Identify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Areas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for Streamlining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Talent Management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Processes &amp; Procedures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597669" y="4546853"/>
            <a:ext cx="1499112" cy="123449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Create </a:t>
            </a:r>
            <a:r>
              <a:rPr lang="en-US" sz="8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Learning &amp; Development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Program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-Conduct Needs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Assessment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for Employee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Training Programs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-Launch ORIX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University</a:t>
            </a: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-Curriculum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for L&amp;D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Thought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Leadership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Individual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Learning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Paths</a:t>
            </a: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22" name="object 25"/>
          <p:cNvSpPr txBox="1"/>
          <p:nvPr/>
        </p:nvSpPr>
        <p:spPr>
          <a:xfrm>
            <a:off x="2325718" y="375247"/>
            <a:ext cx="1331882" cy="20798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vert="horz" wrap="square" lIns="0" tIns="22860" rIns="0" bIns="0" rtlCol="0">
            <a:noAutofit/>
          </a:bodyPr>
          <a:lstStyle/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800" b="1" spc="-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OCMS Strategy and Integration Process</a:t>
            </a:r>
          </a:p>
          <a:p>
            <a:pPr>
              <a:lnSpc>
                <a:spcPct val="100000"/>
              </a:lnSpc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Identify/Implement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strategy, philosophy, structure &amp; model</a:t>
            </a:r>
          </a:p>
          <a:p>
            <a:pPr>
              <a:lnSpc>
                <a:spcPct val="100000"/>
              </a:lnSpc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how/what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 Services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leveraged vs kept internally</a:t>
            </a:r>
          </a:p>
          <a:p>
            <a:pPr>
              <a:lnSpc>
                <a:spcPct val="100000"/>
              </a:lnSpc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Workday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 of LP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Workforce planning for integrated teams</a:t>
            </a:r>
          </a:p>
          <a:p>
            <a:pPr>
              <a:lnSpc>
                <a:spcPct val="100000"/>
              </a:lnSpc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 strategy</a:t>
            </a:r>
          </a:p>
          <a:p>
            <a:pPr>
              <a:lnSpc>
                <a:spcPct val="100000"/>
              </a:lnSpc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 roles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identify skill gaps</a:t>
            </a:r>
          </a:p>
          <a:p>
            <a:pPr>
              <a:lnSpc>
                <a:spcPct val="100000"/>
              </a:lnSpc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Define/delegate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 of work</a:t>
            </a:r>
          </a:p>
          <a:p>
            <a:pPr>
              <a:lnSpc>
                <a:spcPct val="100000"/>
              </a:lnSpc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practices and processes</a:t>
            </a: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25"/>
          <p:cNvSpPr txBox="1"/>
          <p:nvPr/>
        </p:nvSpPr>
        <p:spPr>
          <a:xfrm>
            <a:off x="2265787" y="2514600"/>
            <a:ext cx="1331882" cy="87375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vert="horz" wrap="square" lIns="0" tIns="22860" rIns="0" bIns="0" rtlCol="0">
            <a:noAutofit/>
          </a:bodyPr>
          <a:lstStyle/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800" b="1" spc="-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&amp; Implement </a:t>
            </a:r>
          </a:p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800" b="1" spc="-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800" b="1" spc="-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Strategy, Business Model &amp; Structure</a:t>
            </a:r>
          </a:p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800" spc="-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-Design of HRBP Model</a:t>
            </a:r>
          </a:p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800" spc="-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-Change Plan</a:t>
            </a:r>
          </a:p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800" spc="-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-Execute &amp; Deploy HRBP </a:t>
            </a:r>
            <a:endParaRPr lang="en-US" sz="800" spc="-5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36"/>
          <p:cNvSpPr txBox="1"/>
          <p:nvPr/>
        </p:nvSpPr>
        <p:spPr>
          <a:xfrm>
            <a:off x="1650729" y="3908404"/>
            <a:ext cx="1348623" cy="714234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algn="ctr">
              <a:lnSpc>
                <a:spcPct val="100000"/>
              </a:lnSpc>
            </a:pPr>
            <a:r>
              <a:rPr lang="en-US" sz="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Reimagine HR</a:t>
            </a:r>
          </a:p>
          <a:p>
            <a:pPr marL="19050" marR="8255">
              <a:lnSpc>
                <a:spcPct val="100000"/>
              </a:lnSpc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Stakeholder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Engagement Surveys</a:t>
            </a:r>
          </a:p>
          <a:p>
            <a:pPr marL="19050" marR="8255" indent="-457200">
              <a:lnSpc>
                <a:spcPct val="100000"/>
              </a:lnSpc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Who/What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We Want to Be?</a:t>
            </a:r>
          </a:p>
          <a:p>
            <a:pPr marL="19050" marR="8255">
              <a:lnSpc>
                <a:spcPct val="100000"/>
              </a:lnSpc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Branding</a:t>
            </a:r>
            <a:endParaRPr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ject 56"/>
          <p:cNvSpPr/>
          <p:nvPr/>
        </p:nvSpPr>
        <p:spPr>
          <a:xfrm>
            <a:off x="5227912" y="3741281"/>
            <a:ext cx="1250467" cy="439844"/>
          </a:xfrm>
          <a:custGeom>
            <a:avLst/>
            <a:gdLst/>
            <a:ahLst/>
            <a:cxnLst/>
            <a:rect l="l" t="t" r="r" b="b"/>
            <a:pathLst>
              <a:path w="1280160" h="635000">
                <a:moveTo>
                  <a:pt x="0" y="634504"/>
                </a:moveTo>
                <a:lnTo>
                  <a:pt x="1280160" y="634504"/>
                </a:lnTo>
                <a:lnTo>
                  <a:pt x="1280160" y="0"/>
                </a:lnTo>
                <a:lnTo>
                  <a:pt x="0" y="0"/>
                </a:lnTo>
                <a:lnTo>
                  <a:pt x="0" y="6345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18288"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Metrics and HCM Dashboard for Managers in Workday</a:t>
            </a:r>
            <a:endParaRPr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object 40"/>
          <p:cNvSpPr txBox="1"/>
          <p:nvPr/>
        </p:nvSpPr>
        <p:spPr>
          <a:xfrm>
            <a:off x="1453980" y="3432579"/>
            <a:ext cx="1276843" cy="384078"/>
          </a:xfrm>
          <a:prstGeom prst="rect">
            <a:avLst/>
          </a:prstGeom>
          <a:solidFill>
            <a:srgbClr val="FFFF00"/>
          </a:solidFill>
          <a:ln w="9525">
            <a:solidFill>
              <a:srgbClr val="BEBEBE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R="106680" algn="ctr">
              <a:lnSpc>
                <a:spcPct val="100000"/>
              </a:lnSpc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Streamline/Automate        and Document HR Processes &amp; Procedures</a:t>
            </a:r>
            <a:endParaRPr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bject 38"/>
          <p:cNvSpPr txBox="1"/>
          <p:nvPr/>
        </p:nvSpPr>
        <p:spPr>
          <a:xfrm>
            <a:off x="4081186" y="3480736"/>
            <a:ext cx="1015596" cy="384721"/>
          </a:xfrm>
          <a:prstGeom prst="rect">
            <a:avLst/>
          </a:prstGeom>
          <a:solidFill>
            <a:srgbClr val="FFFF00"/>
          </a:solidFill>
          <a:ln w="9525">
            <a:solidFill>
              <a:srgbClr val="BEBEBE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</a:t>
            </a:r>
            <a:r>
              <a:rPr lang="en-US" sz="800" spc="-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ORIX</a:t>
            </a:r>
            <a:r>
              <a:rPr lang="en-US" sz="800" spc="-9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&amp; Career</a:t>
            </a:r>
            <a:r>
              <a:rPr lang="en-US" sz="800" spc="-11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spc="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Websites for ORIX and Newco</a:t>
            </a: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147384" y="1612432"/>
            <a:ext cx="1256165" cy="62448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Employee Relations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-Review policies/procedures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-Supervisory training</a:t>
            </a: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995" y="29576"/>
            <a:ext cx="1067059" cy="329320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Create </a:t>
            </a:r>
            <a:r>
              <a:rPr lang="en-US" sz="8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Talent Acquisition Strategy for ORIX USA &amp; Subsidiaries </a:t>
            </a:r>
            <a:r>
              <a:rPr lang="en-US" sz="8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to Attract </a:t>
            </a:r>
            <a:r>
              <a:rPr lang="en-US" sz="8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Top Talent and Build a Talent Pipeline that Aligns with Culture &amp; Desired Results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-Workforce Planning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-Search Firms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-Pipelining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-Establish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 Committee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Recruiting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Talent Management &amp; Onboarding in Workday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Hire Orientation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Exit Process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Roll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New EE Referral Program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Roll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New Relocation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8686800" cy="19811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Current </a:t>
            </a:r>
            <a:br>
              <a:rPr lang="en-US" dirty="0" smtClean="0"/>
            </a:br>
            <a:r>
              <a:rPr lang="en-US" dirty="0" smtClean="0"/>
              <a:t>Human </a:t>
            </a:r>
            <a:r>
              <a:rPr lang="en-US" dirty="0" smtClean="0"/>
              <a:t>Resources 2 X 2</a:t>
            </a:r>
            <a:br>
              <a:rPr lang="en-US" dirty="0" smtClean="0"/>
            </a:br>
            <a:r>
              <a:rPr lang="en-US" sz="3600" dirty="0" smtClean="0"/>
              <a:t>FY2019</a:t>
            </a:r>
            <a:endParaRPr lang="en-US" sz="36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19,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09205" y="1294142"/>
            <a:ext cx="8203565" cy="5063490"/>
          </a:xfrm>
          <a:custGeom>
            <a:avLst/>
            <a:gdLst/>
            <a:ahLst/>
            <a:cxnLst/>
            <a:rect l="l" t="t" r="r" b="b"/>
            <a:pathLst>
              <a:path w="8203565" h="5063490">
                <a:moveTo>
                  <a:pt x="0" y="5063109"/>
                </a:moveTo>
                <a:lnTo>
                  <a:pt x="8203057" y="5063109"/>
                </a:lnTo>
                <a:lnTo>
                  <a:pt x="8203057" y="0"/>
                </a:lnTo>
                <a:lnTo>
                  <a:pt x="0" y="0"/>
                </a:lnTo>
                <a:lnTo>
                  <a:pt x="0" y="50631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560" y="1308861"/>
            <a:ext cx="3644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High</a:t>
            </a:r>
            <a:endParaRPr sz="12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57" y="3511042"/>
            <a:ext cx="6235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0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lue</a:t>
            </a:r>
            <a:endParaRPr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0888" y="6383919"/>
            <a:ext cx="1553845" cy="482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9410">
              <a:lnSpc>
                <a:spcPct val="100000"/>
              </a:lnSpc>
            </a:pP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Effort/Cost</a:t>
            </a:r>
            <a:endParaRPr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66395" algn="ctr">
              <a:lnSpc>
                <a:spcPts val="720"/>
              </a:lnSpc>
              <a:spcBef>
                <a:spcPts val="60"/>
              </a:spcBef>
            </a:pPr>
            <a:r>
              <a:rPr lang="en-US" sz="600" dirty="0" smtClean="0">
                <a:solidFill>
                  <a:srgbClr val="000000"/>
                </a:solidFill>
                <a:latin typeface="Arial"/>
                <a:cs typeface="Arial"/>
              </a:rPr>
              <a:t>ORIX Corporation USA</a:t>
            </a:r>
          </a:p>
          <a:p>
            <a:pPr marL="366395" algn="ctr">
              <a:lnSpc>
                <a:spcPts val="720"/>
              </a:lnSpc>
              <a:spcBef>
                <a:spcPts val="60"/>
              </a:spcBef>
            </a:pPr>
            <a:r>
              <a:rPr lang="en-US" sz="600" dirty="0" smtClean="0">
                <a:solidFill>
                  <a:srgbClr val="000000"/>
                </a:solidFill>
                <a:latin typeface="Arial"/>
                <a:cs typeface="Arial"/>
              </a:rPr>
              <a:t>Privileged &amp; Confidential</a:t>
            </a:r>
            <a:endParaRPr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606" y="6386169"/>
            <a:ext cx="3644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High</a:t>
            </a:r>
            <a:endParaRPr sz="12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78926" y="6366357"/>
            <a:ext cx="389255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0" algn="r">
              <a:lnSpc>
                <a:spcPct val="100000"/>
              </a:lnSpc>
            </a:pPr>
            <a:r>
              <a:rPr sz="1200" b="1" spc="-5" dirty="0">
                <a:solidFill>
                  <a:srgbClr val="000000"/>
                </a:solidFill>
                <a:latin typeface="Arial"/>
                <a:cs typeface="Arial"/>
              </a:rPr>
              <a:t>Low</a:t>
            </a:r>
            <a:endParaRPr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55"/>
              </a:spcBef>
            </a:pPr>
            <a:endParaRPr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9205" y="3825621"/>
            <a:ext cx="8203565" cy="0"/>
          </a:xfrm>
          <a:custGeom>
            <a:avLst/>
            <a:gdLst/>
            <a:ahLst/>
            <a:cxnLst/>
            <a:rect l="l" t="t" r="r" b="b"/>
            <a:pathLst>
              <a:path w="8203565">
                <a:moveTo>
                  <a:pt x="0" y="0"/>
                </a:moveTo>
                <a:lnTo>
                  <a:pt x="8202968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53000" y="1294142"/>
            <a:ext cx="0" cy="5063490"/>
          </a:xfrm>
          <a:custGeom>
            <a:avLst/>
            <a:gdLst/>
            <a:ahLst/>
            <a:cxnLst/>
            <a:rect l="l" t="t" r="r" b="b"/>
            <a:pathLst>
              <a:path h="5063490">
                <a:moveTo>
                  <a:pt x="0" y="5063121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9205" y="3825621"/>
            <a:ext cx="4102100" cy="2531745"/>
          </a:xfrm>
          <a:custGeom>
            <a:avLst/>
            <a:gdLst/>
            <a:ahLst/>
            <a:cxnLst/>
            <a:rect l="l" t="t" r="r" b="b"/>
            <a:pathLst>
              <a:path w="4102100" h="2531745">
                <a:moveTo>
                  <a:pt x="0" y="0"/>
                </a:moveTo>
                <a:lnTo>
                  <a:pt x="4101503" y="253163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52438" y="1282953"/>
            <a:ext cx="107569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sng" spc="-10" dirty="0">
                <a:solidFill>
                  <a:srgbClr val="000000"/>
                </a:solidFill>
                <a:latin typeface="Arial"/>
                <a:cs typeface="Arial"/>
              </a:rPr>
              <a:t>Drive</a:t>
            </a:r>
            <a:r>
              <a:rPr sz="1600" b="1" u="sng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000000"/>
                </a:solidFill>
                <a:latin typeface="Arial"/>
                <a:cs typeface="Arial"/>
              </a:rPr>
              <a:t>Daily</a:t>
            </a:r>
            <a:endParaRPr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97612" y="1278063"/>
            <a:ext cx="1713864" cy="2225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5" smtClean="0">
                <a:solidFill>
                  <a:srgbClr val="000000"/>
                </a:solidFill>
                <a:latin typeface="Arial"/>
                <a:cs typeface="Arial"/>
              </a:rPr>
              <a:t>Selectively</a:t>
            </a:r>
            <a:r>
              <a:rPr lang="en-US" sz="1600" b="1" spc="-45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spc="-10" smtClean="0">
                <a:solidFill>
                  <a:srgbClr val="000000"/>
                </a:solidFill>
                <a:latin typeface="Arial"/>
                <a:cs typeface="Arial"/>
              </a:rPr>
              <a:t>Invest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07060" y="3819935"/>
            <a:ext cx="76644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sng" spc="-10" dirty="0">
                <a:solidFill>
                  <a:srgbClr val="000000"/>
                </a:solidFill>
                <a:latin typeface="Arial"/>
                <a:cs typeface="Arial"/>
              </a:rPr>
              <a:t>Work</a:t>
            </a:r>
            <a:r>
              <a:rPr sz="1600" b="1" u="sng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endParaRPr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79623" y="3835145"/>
            <a:ext cx="56642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sng" spc="-10" dirty="0">
                <a:solidFill>
                  <a:srgbClr val="000000"/>
                </a:solidFill>
                <a:latin typeface="Arial"/>
                <a:cs typeface="Arial"/>
              </a:rPr>
              <a:t>Delay</a:t>
            </a:r>
            <a:endParaRPr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78382" y="4789170"/>
            <a:ext cx="6445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sng" spc="-5" dirty="0">
                <a:solidFill>
                  <a:srgbClr val="000000"/>
                </a:solidFill>
                <a:latin typeface="Arial"/>
                <a:cs typeface="Arial"/>
              </a:rPr>
              <a:t>Ig</a:t>
            </a:r>
            <a:r>
              <a:rPr sz="1600" b="1" u="sng" spc="-1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600" b="1" u="sng" spc="-5" dirty="0">
                <a:solidFill>
                  <a:srgbClr val="000000"/>
                </a:solidFill>
                <a:latin typeface="Arial"/>
                <a:cs typeface="Arial"/>
              </a:rPr>
              <a:t>ore</a:t>
            </a:r>
            <a:endParaRPr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032" y="112695"/>
            <a:ext cx="9066667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000" spc="-5" dirty="0" smtClean="0">
                <a:solidFill>
                  <a:srgbClr val="000000"/>
                </a:solidFill>
              </a:rPr>
              <a:t>ORIX Human Resources 2x2</a:t>
            </a:r>
            <a:r>
              <a:rPr lang="en-US" sz="2000" spc="-5" dirty="0" smtClean="0">
                <a:solidFill>
                  <a:srgbClr val="000000"/>
                </a:solidFill>
              </a:rPr>
              <a:t>:  Stewarding in a Better Tomorrow in FY2019</a:t>
            </a:r>
            <a:br>
              <a:rPr lang="en-US" sz="2000" spc="-5" dirty="0" smtClean="0">
                <a:solidFill>
                  <a:srgbClr val="000000"/>
                </a:solidFill>
              </a:rPr>
            </a:br>
            <a:r>
              <a:rPr lang="en-US" sz="600" dirty="0">
                <a:solidFill>
                  <a:srgbClr val="000000"/>
                </a:solidFill>
              </a:rPr>
              <a:t>PURSUE </a:t>
            </a:r>
            <a:r>
              <a:rPr lang="en-US" sz="600" dirty="0" smtClean="0">
                <a:solidFill>
                  <a:srgbClr val="000000"/>
                </a:solidFill>
              </a:rPr>
              <a:t>EXCELLENCE • SEIZE OPPORTUNITY • </a:t>
            </a:r>
            <a:r>
              <a:rPr lang="en-US" sz="600" dirty="0">
                <a:solidFill>
                  <a:srgbClr val="000000"/>
                </a:solidFill>
              </a:rPr>
              <a:t>LIVE HONORABLY • CREATE VALUE • THRIVE TOGETHER</a:t>
            </a:r>
            <a:endParaRPr sz="600" spc="-5" dirty="0">
              <a:solidFill>
                <a:srgbClr val="000000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68531" y="576694"/>
            <a:ext cx="1596390" cy="624205"/>
          </a:xfrm>
          <a:prstGeom prst="rect">
            <a:avLst/>
          </a:prstGeom>
          <a:ln w="19049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5"/>
              </a:lnSpc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Value Our Employees</a:t>
            </a:r>
            <a:r>
              <a:rPr sz="10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sz="1000">
              <a:solidFill>
                <a:srgbClr val="000000"/>
              </a:solidFill>
              <a:latin typeface="Arial"/>
              <a:cs typeface="Arial"/>
            </a:endParaRPr>
          </a:p>
          <a:p>
            <a:pPr marL="53340" marR="45720" algn="ctr">
              <a:lnSpc>
                <a:spcPct val="100000"/>
              </a:lnSpc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Create Opportunities for  </a:t>
            </a: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Them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to Develop, Learn,  and</a:t>
            </a:r>
            <a:r>
              <a:rPr sz="1000" b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Lead</a:t>
            </a:r>
            <a:endParaRPr sz="1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8969" y="576694"/>
            <a:ext cx="1596390" cy="62420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5"/>
              </a:lnSpc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Improve</a:t>
            </a:r>
            <a:r>
              <a:rPr sz="1000" b="1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Employee</a:t>
            </a:r>
            <a:endParaRPr sz="1000">
              <a:solidFill>
                <a:srgbClr val="000000"/>
              </a:solidFill>
              <a:latin typeface="Arial"/>
              <a:cs typeface="Arial"/>
            </a:endParaRPr>
          </a:p>
          <a:p>
            <a:pPr marL="48260" marR="40005" indent="-1905" algn="ctr">
              <a:lnSpc>
                <a:spcPct val="100000"/>
              </a:lnSpc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Engagement &amp; Loyalty  </a:t>
            </a: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Thru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Best-of-Class ORIX  Experience</a:t>
            </a:r>
            <a:endParaRPr sz="1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2856" y="584202"/>
            <a:ext cx="1690428" cy="636072"/>
          </a:xfrm>
          <a:prstGeom prst="rect">
            <a:avLst/>
          </a:prstGeom>
          <a:ln w="19049">
            <a:solidFill>
              <a:srgbClr val="FF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13335" marR="5715" indent="-635" algn="ctr">
              <a:lnSpc>
                <a:spcPct val="100000"/>
              </a:lnSpc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Drive </a:t>
            </a:r>
            <a:r>
              <a:rPr sz="1000" b="1" spc="-5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sz="1000" b="1" spc="-5" smtClean="0">
                <a:solidFill>
                  <a:srgbClr val="000000"/>
                </a:solidFill>
                <a:latin typeface="Arial"/>
                <a:cs typeface="Arial"/>
              </a:rPr>
              <a:t>Culture</a:t>
            </a:r>
          </a:p>
          <a:p>
            <a:pPr marL="13335" marR="5715" indent="-635" algn="ctr">
              <a:lnSpc>
                <a:spcPct val="100000"/>
              </a:lnSpc>
            </a:pPr>
            <a:r>
              <a:rPr lang="en-US" sz="1000" b="1" spc="-5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-5" smtClean="0">
                <a:solidFill>
                  <a:srgbClr val="000000"/>
                </a:solidFill>
                <a:latin typeface="Arial"/>
                <a:cs typeface="Arial"/>
              </a:rPr>
              <a:t>hat Embraces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Excellence</a:t>
            </a:r>
            <a:r>
              <a:rPr sz="10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>
                <a:solidFill>
                  <a:srgbClr val="000000"/>
                </a:solidFill>
                <a:latin typeface="Arial"/>
                <a:cs typeface="Arial"/>
              </a:rPr>
              <a:t>and  </a:t>
            </a:r>
            <a:r>
              <a:rPr lang="en-US" sz="1000" b="1" spc="-5" smtClean="0">
                <a:solidFill>
                  <a:srgbClr val="000000"/>
                </a:solidFill>
                <a:latin typeface="Arial"/>
                <a:cs typeface="Arial"/>
              </a:rPr>
              <a:t>Innovation Through Honorable Actions </a:t>
            </a:r>
            <a:endParaRPr sz="1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4565" y="1551518"/>
            <a:ext cx="1375062" cy="18012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22860" rIns="0" bIns="0" rtlCol="0">
            <a:noAutofit/>
          </a:bodyPr>
          <a:lstStyle/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spc="-5" dirty="0" smtClean="0">
                <a:solidFill>
                  <a:srgbClr val="000000"/>
                </a:solidFill>
                <a:latin typeface="Arial"/>
                <a:cs typeface="Arial"/>
              </a:rPr>
              <a:t>Recruiting Strategy to </a:t>
            </a:r>
            <a:r>
              <a:rPr sz="900" spc="-5" dirty="0" smtClean="0">
                <a:solidFill>
                  <a:srgbClr val="000000"/>
                </a:solidFill>
                <a:latin typeface="Arial"/>
                <a:cs typeface="Arial"/>
              </a:rPr>
              <a:t>Attract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Top</a:t>
            </a:r>
            <a:r>
              <a:rPr sz="9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Talent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and Build a Talent Pipeline that Aligns </a:t>
            </a:r>
            <a:r>
              <a:rPr sz="900" spc="-5" dirty="0" smtClean="0">
                <a:solidFill>
                  <a:srgbClr val="000000"/>
                </a:solidFill>
                <a:latin typeface="Arial"/>
                <a:cs typeface="Arial"/>
              </a:rPr>
              <a:t>with </a:t>
            </a:r>
            <a:r>
              <a:rPr sz="900" dirty="0" smtClean="0">
                <a:solidFill>
                  <a:srgbClr val="000000"/>
                </a:solidFill>
                <a:latin typeface="Arial"/>
                <a:cs typeface="Arial"/>
              </a:rPr>
              <a:t>Culture</a:t>
            </a:r>
            <a:r>
              <a:rPr sz="900" spc="-10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000000"/>
                </a:solidFill>
                <a:latin typeface="Arial"/>
                <a:cs typeface="Arial"/>
              </a:rPr>
              <a:t>Desired</a:t>
            </a:r>
            <a:r>
              <a:rPr sz="900" spc="-8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000000"/>
                </a:solidFill>
                <a:latin typeface="Arial"/>
                <a:cs typeface="Arial"/>
              </a:rPr>
              <a:t>Results</a:t>
            </a:r>
            <a:endParaRPr lang="en-US" sz="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750" dirty="0" smtClean="0">
                <a:solidFill>
                  <a:srgbClr val="000000"/>
                </a:solidFill>
                <a:latin typeface="Arial"/>
                <a:cs typeface="Arial"/>
              </a:rPr>
              <a:t> ~ Establish Talent Committee</a:t>
            </a:r>
          </a:p>
          <a:p>
            <a:pPr>
              <a:lnSpc>
                <a:spcPct val="100000"/>
              </a:lnSpc>
            </a:pPr>
            <a:r>
              <a:rPr lang="en-US" sz="750" dirty="0" smtClean="0">
                <a:solidFill>
                  <a:srgbClr val="000000"/>
                </a:solidFill>
                <a:latin typeface="Arial"/>
                <a:cs typeface="Arial"/>
              </a:rPr>
              <a:t>~ Recruiting, Talent Management &amp; Onboarding in Workday</a:t>
            </a:r>
          </a:p>
          <a:p>
            <a:pPr>
              <a:lnSpc>
                <a:spcPct val="100000"/>
              </a:lnSpc>
            </a:pPr>
            <a:r>
              <a:rPr lang="en-US" sz="750" dirty="0" smtClean="0">
                <a:solidFill>
                  <a:srgbClr val="000000"/>
                </a:solidFill>
                <a:latin typeface="Arial"/>
                <a:cs typeface="Arial"/>
              </a:rPr>
              <a:t>~ Update New Hire Orientation</a:t>
            </a:r>
          </a:p>
          <a:p>
            <a:pPr>
              <a:lnSpc>
                <a:spcPct val="100000"/>
              </a:lnSpc>
            </a:pPr>
            <a:r>
              <a:rPr lang="en-US" sz="750" dirty="0" smtClean="0">
                <a:solidFill>
                  <a:srgbClr val="000000"/>
                </a:solidFill>
                <a:latin typeface="Arial"/>
                <a:cs typeface="Arial"/>
              </a:rPr>
              <a:t>~ Update Exit Process</a:t>
            </a:r>
          </a:p>
          <a:p>
            <a:pPr>
              <a:lnSpc>
                <a:spcPct val="100000"/>
              </a:lnSpc>
            </a:pPr>
            <a:r>
              <a:rPr lang="en-US" sz="750" dirty="0" smtClean="0">
                <a:solidFill>
                  <a:srgbClr val="000000"/>
                </a:solidFill>
                <a:latin typeface="Arial"/>
                <a:cs typeface="Arial"/>
              </a:rPr>
              <a:t>~ </a:t>
            </a:r>
            <a:r>
              <a:rPr lang="en-US" sz="600" dirty="0" smtClean="0">
                <a:solidFill>
                  <a:srgbClr val="000000"/>
                </a:solidFill>
                <a:latin typeface="Arial"/>
                <a:cs typeface="Arial"/>
              </a:rPr>
              <a:t>Roll Out New EE Referral Program</a:t>
            </a:r>
          </a:p>
          <a:p>
            <a:pPr>
              <a:lnSpc>
                <a:spcPct val="100000"/>
              </a:lnSpc>
            </a:pPr>
            <a:r>
              <a:rPr lang="en-US" sz="750" dirty="0" smtClean="0">
                <a:solidFill>
                  <a:srgbClr val="000000"/>
                </a:solidFill>
                <a:latin typeface="Arial"/>
                <a:cs typeface="Arial"/>
              </a:rPr>
              <a:t>~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Roll Out New Relocation Policy</a:t>
            </a:r>
          </a:p>
          <a:p>
            <a:pPr>
              <a:lnSpc>
                <a:spcPct val="100000"/>
              </a:lnSpc>
            </a:pP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~ Update ORIX Careers </a:t>
            </a:r>
            <a:r>
              <a:rPr lang="en-US" sz="700" dirty="0" err="1" smtClean="0">
                <a:solidFill>
                  <a:srgbClr val="000000"/>
                </a:solidFill>
                <a:latin typeface="Arial"/>
                <a:cs typeface="Arial"/>
              </a:rPr>
              <a:t>WebPage</a:t>
            </a:r>
            <a:endParaRPr sz="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17247" y="1510143"/>
            <a:ext cx="1250881" cy="5302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t>Launch ORIX</a:t>
            </a:r>
            <a:r>
              <a:rPr lang="en-US" sz="900" spc="-125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t>University</a:t>
            </a:r>
          </a:p>
          <a:p>
            <a:pPr marL="18415">
              <a:lnSpc>
                <a:spcPct val="100000"/>
              </a:lnSpc>
              <a:spcBef>
                <a:spcPts val="10"/>
              </a:spcBef>
            </a:pPr>
            <a:r>
              <a:rPr lang="en-US" sz="800" smtClean="0">
                <a:solidFill>
                  <a:srgbClr val="000000"/>
                </a:solidFill>
                <a:latin typeface="Arial"/>
                <a:cs typeface="Arial"/>
              </a:rPr>
              <a:t>~ </a:t>
            </a:r>
            <a:r>
              <a:rPr lang="en-US" sz="800" spc="-5" smtClean="0">
                <a:solidFill>
                  <a:srgbClr val="000000"/>
                </a:solidFill>
                <a:latin typeface="Arial"/>
                <a:cs typeface="Arial"/>
              </a:rPr>
              <a:t>Curriculum for</a:t>
            </a:r>
            <a:r>
              <a:rPr lang="en-US" sz="800" spc="-5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800" smtClean="0">
                <a:solidFill>
                  <a:srgbClr val="000000"/>
                </a:solidFill>
                <a:latin typeface="Arial"/>
                <a:cs typeface="Arial"/>
              </a:rPr>
              <a:t>L&amp;D</a:t>
            </a:r>
          </a:p>
          <a:p>
            <a:pPr marL="12700">
              <a:lnSpc>
                <a:spcPct val="100000"/>
              </a:lnSpc>
            </a:pPr>
            <a:r>
              <a:rPr lang="en-US" sz="800" smtClean="0">
                <a:solidFill>
                  <a:srgbClr val="000000"/>
                </a:solidFill>
                <a:latin typeface="Arial"/>
                <a:cs typeface="Arial"/>
              </a:rPr>
              <a:t>~ </a:t>
            </a:r>
            <a:r>
              <a:rPr lang="en-US" sz="800" spc="-5" smtClean="0">
                <a:solidFill>
                  <a:srgbClr val="000000"/>
                </a:solidFill>
                <a:latin typeface="Arial"/>
                <a:cs typeface="Arial"/>
              </a:rPr>
              <a:t>Thought</a:t>
            </a:r>
            <a:r>
              <a:rPr lang="en-US" sz="800" spc="-3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800" spc="-5" smtClean="0">
                <a:solidFill>
                  <a:srgbClr val="000000"/>
                </a:solidFill>
                <a:latin typeface="Arial"/>
                <a:cs typeface="Arial"/>
              </a:rPr>
              <a:t>Leadership</a:t>
            </a:r>
          </a:p>
          <a:p>
            <a:pPr marL="12700">
              <a:lnSpc>
                <a:spcPct val="100000"/>
              </a:lnSpc>
            </a:pPr>
            <a:r>
              <a:rPr lang="en-US" sz="800" spc="-5" smtClean="0">
                <a:solidFill>
                  <a:srgbClr val="000000"/>
                </a:solidFill>
                <a:latin typeface="Arial"/>
                <a:cs typeface="Arial"/>
              </a:rPr>
              <a:t>~ Individual Learning Paths</a:t>
            </a:r>
            <a:endParaRPr lang="en-US" sz="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59574" y="4122479"/>
            <a:ext cx="1280160" cy="323165"/>
          </a:xfrm>
          <a:prstGeom prst="rect">
            <a:avLst/>
          </a:prstGeom>
          <a:solidFill>
            <a:srgbClr val="C3D59B"/>
          </a:solidFill>
          <a:ln w="9525">
            <a:solidFill>
              <a:srgbClr val="BEBEBE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20"/>
              </a:spcBef>
            </a:pPr>
            <a:r>
              <a:rPr lang="en-US" sz="1000" smtClean="0">
                <a:solidFill>
                  <a:srgbClr val="000000"/>
                </a:solidFill>
                <a:latin typeface="Arial"/>
                <a:cs typeface="Arial"/>
              </a:rPr>
              <a:t>Launch Advanced Comp in Workday</a:t>
            </a:r>
            <a:endParaRPr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47290" y="2838676"/>
            <a:ext cx="1181046" cy="2917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R="106680" algn="ctr"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Comp Analysis             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for  CORE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Groups</a:t>
            </a:r>
            <a:endParaRPr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315146" y="4151881"/>
            <a:ext cx="903605" cy="365760"/>
          </a:xfrm>
          <a:custGeom>
            <a:avLst/>
            <a:gdLst/>
            <a:ahLst/>
            <a:cxnLst/>
            <a:rect l="l" t="t" r="r" b="b"/>
            <a:pathLst>
              <a:path w="903604" h="365760">
                <a:moveTo>
                  <a:pt x="0" y="365759"/>
                </a:moveTo>
                <a:lnTo>
                  <a:pt x="903376" y="365759"/>
                </a:lnTo>
                <a:lnTo>
                  <a:pt x="903376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000" smtClean="0">
                <a:solidFill>
                  <a:srgbClr val="000000"/>
                </a:solidFill>
              </a:rPr>
              <a:t>Salary Analysis  by Position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15199" y="577629"/>
            <a:ext cx="1445159" cy="64312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8288" algn="ctr">
              <a:lnSpc>
                <a:spcPct val="100000"/>
              </a:lnSpc>
            </a:pPr>
            <a:r>
              <a:rPr sz="1000" b="1" spc="-5" smtClean="0">
                <a:solidFill>
                  <a:srgbClr val="000000"/>
                </a:solidFill>
                <a:latin typeface="Arial"/>
                <a:cs typeface="Arial"/>
              </a:rPr>
              <a:t>Foster a</a:t>
            </a:r>
            <a:r>
              <a:rPr lang="en-US" sz="1000" b="1" spc="-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smtClean="0">
                <a:solidFill>
                  <a:srgbClr val="000000"/>
                </a:solidFill>
                <a:latin typeface="Arial"/>
                <a:cs typeface="Arial"/>
              </a:rPr>
              <a:t>Workplace Where People Want</a:t>
            </a:r>
            <a:r>
              <a:rPr lang="en-US" sz="1000" b="1" spc="-5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smtClean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lang="en-US" sz="1000" b="1" spc="-5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smtClean="0">
                <a:solidFill>
                  <a:srgbClr val="000000"/>
                </a:solidFill>
                <a:latin typeface="Arial"/>
                <a:cs typeface="Arial"/>
              </a:rPr>
              <a:t>Come to</a:t>
            </a:r>
            <a:r>
              <a:rPr sz="1000" b="1" spc="-75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smtClean="0">
                <a:solidFill>
                  <a:srgbClr val="000000"/>
                </a:solidFill>
                <a:latin typeface="Arial"/>
                <a:cs typeface="Arial"/>
              </a:rPr>
              <a:t>Work</a:t>
            </a:r>
            <a:r>
              <a:rPr lang="en-US" sz="1000" b="1" spc="-5" smtClean="0">
                <a:solidFill>
                  <a:srgbClr val="000000"/>
                </a:solidFill>
                <a:latin typeface="Arial"/>
                <a:cs typeface="Arial"/>
              </a:rPr>
              <a:t> and Thrive Together</a:t>
            </a:r>
            <a:r>
              <a:rPr sz="1000" b="1" spc="-5" smtClean="0">
                <a:solidFill>
                  <a:srgbClr val="000000"/>
                </a:solidFill>
                <a:latin typeface="Arial"/>
                <a:cs typeface="Arial"/>
              </a:rPr>
              <a:t>!</a:t>
            </a:r>
            <a:endParaRPr sz="1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428349" y="4545723"/>
            <a:ext cx="1280160" cy="331078"/>
          </a:xfrm>
          <a:custGeom>
            <a:avLst/>
            <a:gdLst/>
            <a:ahLst/>
            <a:cxnLst/>
            <a:rect l="l" t="t" r="r" b="b"/>
            <a:pathLst>
              <a:path w="1280159" h="531495">
                <a:moveTo>
                  <a:pt x="0" y="531101"/>
                </a:moveTo>
                <a:lnTo>
                  <a:pt x="1280159" y="531101"/>
                </a:lnTo>
                <a:lnTo>
                  <a:pt x="1280159" y="0"/>
                </a:lnTo>
                <a:lnTo>
                  <a:pt x="0" y="0"/>
                </a:lnTo>
                <a:lnTo>
                  <a:pt x="0" y="531101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pPr algn="ctr"/>
            <a:r>
              <a:rPr lang="en-US" sz="1000" smtClean="0">
                <a:solidFill>
                  <a:srgbClr val="000000"/>
                </a:solidFill>
              </a:rPr>
              <a:t>Pension Plan                    Data Clean-Up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059574" y="4592765"/>
            <a:ext cx="1280160" cy="504191"/>
          </a:xfrm>
          <a:custGeom>
            <a:avLst/>
            <a:gdLst/>
            <a:ahLst/>
            <a:cxnLst/>
            <a:rect l="l" t="t" r="r" b="b"/>
            <a:pathLst>
              <a:path w="1280160" h="635000">
                <a:moveTo>
                  <a:pt x="0" y="634504"/>
                </a:moveTo>
                <a:lnTo>
                  <a:pt x="1280160" y="634504"/>
                </a:lnTo>
                <a:lnTo>
                  <a:pt x="1280160" y="0"/>
                </a:lnTo>
                <a:lnTo>
                  <a:pt x="0" y="0"/>
                </a:lnTo>
                <a:lnTo>
                  <a:pt x="0" y="634504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pPr marL="18288" algn="ctr"/>
            <a:r>
              <a:rPr lang="en-US" sz="1000" smtClean="0">
                <a:solidFill>
                  <a:srgbClr val="000000"/>
                </a:solidFill>
              </a:rPr>
              <a:t>HR Metrics and HCM Dashboard for Managers in Workday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5" name="object 40"/>
          <p:cNvSpPr txBox="1"/>
          <p:nvPr/>
        </p:nvSpPr>
        <p:spPr>
          <a:xfrm>
            <a:off x="2290524" y="1910428"/>
            <a:ext cx="1305925" cy="4302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R="106680" algn="ctr"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Harmonize Benefits for Mariner &amp; OCMS with OCU</a:t>
            </a:r>
            <a:endParaRPr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object 25"/>
          <p:cNvSpPr txBox="1"/>
          <p:nvPr/>
        </p:nvSpPr>
        <p:spPr>
          <a:xfrm>
            <a:off x="2283485" y="1548200"/>
            <a:ext cx="1304482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spc="-5" dirty="0" smtClean="0">
                <a:solidFill>
                  <a:srgbClr val="000000"/>
                </a:solidFill>
                <a:latin typeface="Arial"/>
                <a:cs typeface="Arial"/>
              </a:rPr>
              <a:t>Integrate LP into HRSS Platform</a:t>
            </a:r>
            <a:endParaRPr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object 25"/>
          <p:cNvSpPr txBox="1"/>
          <p:nvPr/>
        </p:nvSpPr>
        <p:spPr>
          <a:xfrm>
            <a:off x="3624269" y="2117038"/>
            <a:ext cx="1242815" cy="5770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spc="-5" dirty="0" smtClean="0">
                <a:solidFill>
                  <a:srgbClr val="000000"/>
                </a:solidFill>
                <a:latin typeface="Arial"/>
                <a:cs typeface="Arial"/>
              </a:rPr>
              <a:t>Develop and Implement Robotic BOT for Reconciliations</a:t>
            </a:r>
            <a:endParaRPr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object 36"/>
          <p:cNvSpPr txBox="1"/>
          <p:nvPr/>
        </p:nvSpPr>
        <p:spPr>
          <a:xfrm>
            <a:off x="7696201" y="1620686"/>
            <a:ext cx="1266808" cy="569760"/>
          </a:xfrm>
          <a:prstGeom prst="rect">
            <a:avLst/>
          </a:prstGeom>
          <a:solidFill>
            <a:srgbClr val="94B3D6"/>
          </a:solidFill>
          <a:ln w="9525">
            <a:solidFill>
              <a:srgbClr val="BEBEBE"/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r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t>“Best Places to Work”</a:t>
            </a:r>
          </a:p>
          <a:p>
            <a:pPr marR="8255">
              <a:lnSpc>
                <a:spcPct val="100000"/>
              </a:lnSpc>
            </a:pPr>
            <a:r>
              <a:rPr lang="en-US" sz="800" smtClean="0">
                <a:solidFill>
                  <a:srgbClr val="000000"/>
                </a:solidFill>
                <a:latin typeface="Arial"/>
                <a:cs typeface="Arial"/>
              </a:rPr>
              <a:t>  ~ Baseline Survey in 2018         </a:t>
            </a:r>
          </a:p>
          <a:p>
            <a:pPr marR="8255">
              <a:lnSpc>
                <a:spcPct val="100000"/>
              </a:lnSpc>
            </a:pPr>
            <a:r>
              <a:rPr lang="en-US" sz="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800" smtClean="0">
                <a:solidFill>
                  <a:srgbClr val="000000"/>
                </a:solidFill>
                <a:latin typeface="Arial"/>
                <a:cs typeface="Arial"/>
              </a:rPr>
              <a:t> ~ Finalist by 2020</a:t>
            </a:r>
            <a:endParaRPr sz="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object 36"/>
          <p:cNvSpPr txBox="1"/>
          <p:nvPr/>
        </p:nvSpPr>
        <p:spPr>
          <a:xfrm>
            <a:off x="7708509" y="2375301"/>
            <a:ext cx="1249764" cy="555560"/>
          </a:xfrm>
          <a:prstGeom prst="rect">
            <a:avLst/>
          </a:prstGeom>
          <a:solidFill>
            <a:srgbClr val="94B3D6"/>
          </a:solidFill>
          <a:ln w="9525">
            <a:solidFill>
              <a:srgbClr val="BEBEBE"/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RFP for DB/DC Custodian and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Recordkeeper</a:t>
            </a:r>
            <a:endParaRPr lang="en-US" sz="9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endParaRPr sz="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object 36"/>
          <p:cNvSpPr txBox="1"/>
          <p:nvPr/>
        </p:nvSpPr>
        <p:spPr>
          <a:xfrm>
            <a:off x="6407601" y="3208391"/>
            <a:ext cx="1266808" cy="549082"/>
          </a:xfrm>
          <a:prstGeom prst="rect">
            <a:avLst/>
          </a:prstGeom>
          <a:solidFill>
            <a:srgbClr val="94B3D6"/>
          </a:solidFill>
          <a:ln w="9525">
            <a:solidFill>
              <a:srgbClr val="BEBEBE"/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indent="-1270" algn="ctr">
              <a:lnSpc>
                <a:spcPct val="100000"/>
              </a:lnSpc>
            </a:pPr>
            <a:r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t>Assess HR Case Management Process and Tools</a:t>
            </a:r>
            <a:endParaRPr sz="9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object 36"/>
          <p:cNvSpPr txBox="1"/>
          <p:nvPr/>
        </p:nvSpPr>
        <p:spPr>
          <a:xfrm>
            <a:off x="5020261" y="1633879"/>
            <a:ext cx="1348623" cy="999650"/>
          </a:xfrm>
          <a:prstGeom prst="rect">
            <a:avLst/>
          </a:prstGeom>
          <a:solidFill>
            <a:srgbClr val="94B3D6"/>
          </a:solidFill>
          <a:ln w="9525">
            <a:solidFill>
              <a:srgbClr val="BEBEBE"/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algn="ctr">
              <a:lnSpc>
                <a:spcPct val="1000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Reimagine HR</a:t>
            </a:r>
          </a:p>
          <a:p>
            <a:pPr marL="19050" marR="8255">
              <a:lnSpc>
                <a:spcPct val="100000"/>
              </a:lnSpc>
            </a:pPr>
            <a:r>
              <a:rPr lang="en-US" sz="800" dirty="0" smtClean="0">
                <a:solidFill>
                  <a:srgbClr val="000000"/>
                </a:solidFill>
                <a:latin typeface="Arial"/>
                <a:cs typeface="Arial"/>
              </a:rPr>
              <a:t>~ Stakeholder Engagement Surveys</a:t>
            </a:r>
          </a:p>
          <a:p>
            <a:pPr marL="19050" marR="8255" indent="-457200">
              <a:lnSpc>
                <a:spcPct val="100000"/>
              </a:lnSpc>
            </a:pPr>
            <a:r>
              <a:rPr lang="en-US" sz="800" dirty="0" smtClean="0">
                <a:solidFill>
                  <a:srgbClr val="000000"/>
                </a:solidFill>
                <a:latin typeface="Arial"/>
                <a:cs typeface="Arial"/>
              </a:rPr>
              <a:t>~ Who/What Do We Want to Be?</a:t>
            </a:r>
          </a:p>
          <a:p>
            <a:pPr marL="19050" marR="8255">
              <a:lnSpc>
                <a:spcPct val="100000"/>
              </a:lnSpc>
            </a:pPr>
            <a:r>
              <a:rPr lang="en-US" sz="800" dirty="0" smtClean="0">
                <a:solidFill>
                  <a:srgbClr val="000000"/>
                </a:solidFill>
                <a:latin typeface="Arial"/>
                <a:cs typeface="Arial"/>
              </a:rPr>
              <a:t>~ Branding</a:t>
            </a:r>
          </a:p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endParaRPr lang="en-US" sz="9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endParaRPr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object 36"/>
          <p:cNvSpPr txBox="1"/>
          <p:nvPr/>
        </p:nvSpPr>
        <p:spPr>
          <a:xfrm>
            <a:off x="6435571" y="1641449"/>
            <a:ext cx="1210869" cy="575611"/>
          </a:xfrm>
          <a:prstGeom prst="rect">
            <a:avLst/>
          </a:prstGeom>
          <a:solidFill>
            <a:srgbClr val="94B3D6"/>
          </a:solidFill>
          <a:ln w="9525">
            <a:solidFill>
              <a:srgbClr val="BEBEBE"/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r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t>Begin Framework for Diversity &amp; Inclusion Plan for FY20 </a:t>
            </a:r>
            <a:endParaRPr sz="9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8" name="object 36"/>
          <p:cNvSpPr txBox="1"/>
          <p:nvPr/>
        </p:nvSpPr>
        <p:spPr>
          <a:xfrm>
            <a:off x="6407601" y="2373350"/>
            <a:ext cx="1266808" cy="781712"/>
          </a:xfrm>
          <a:prstGeom prst="rect">
            <a:avLst/>
          </a:prstGeom>
          <a:solidFill>
            <a:srgbClr val="94B3D6"/>
          </a:solidFill>
          <a:ln w="9525">
            <a:solidFill>
              <a:srgbClr val="BEBEBE"/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indent="-1270" algn="ct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Identify and Encourage Cross-Functional</a:t>
            </a:r>
            <a:r>
              <a:rPr lang="en-US" sz="900" spc="-8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Learning &amp; Enrichment  Opportunities for              HR</a:t>
            </a:r>
            <a:r>
              <a:rPr lang="en-US" sz="900" spc="-9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Team Members</a:t>
            </a:r>
          </a:p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endParaRPr sz="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object 40"/>
          <p:cNvSpPr txBox="1"/>
          <p:nvPr/>
        </p:nvSpPr>
        <p:spPr>
          <a:xfrm>
            <a:off x="864565" y="3430637"/>
            <a:ext cx="1247448" cy="4764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R="106680" algn="ctr">
              <a:lnSpc>
                <a:spcPct val="100000"/>
              </a:lnSpc>
            </a:pPr>
            <a:r>
              <a:rPr lang="en-US" sz="1000" dirty="0" smtClean="0">
                <a:solidFill>
                  <a:srgbClr val="000000"/>
                </a:solidFill>
                <a:cs typeface="Arial"/>
              </a:rPr>
              <a:t>OSV Damage Control and Mitigation</a:t>
            </a:r>
            <a:endParaRPr sz="1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80" name="object 40"/>
          <p:cNvSpPr txBox="1"/>
          <p:nvPr/>
        </p:nvSpPr>
        <p:spPr>
          <a:xfrm>
            <a:off x="3651890" y="3290623"/>
            <a:ext cx="1286802" cy="4302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R="106680" algn="ctr"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Take Health &amp; Welfare Plans to Market for 2019</a:t>
            </a:r>
            <a:endParaRPr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1" name="object 40"/>
          <p:cNvSpPr txBox="1"/>
          <p:nvPr/>
        </p:nvSpPr>
        <p:spPr>
          <a:xfrm>
            <a:off x="5058277" y="2813494"/>
            <a:ext cx="1276843" cy="5379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R="106680" algn="ctr">
              <a:lnSpc>
                <a:spcPct val="100000"/>
              </a:lnSpc>
            </a:pPr>
            <a: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  <a:t>Streamline/Automate        and Document               HR Processes &amp; Procedures</a:t>
            </a:r>
            <a:endParaRPr sz="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" name="object 38"/>
          <p:cNvSpPr txBox="1"/>
          <p:nvPr/>
        </p:nvSpPr>
        <p:spPr>
          <a:xfrm>
            <a:off x="6428349" y="4115899"/>
            <a:ext cx="1280160" cy="323165"/>
          </a:xfrm>
          <a:prstGeom prst="rect">
            <a:avLst/>
          </a:prstGeom>
          <a:solidFill>
            <a:srgbClr val="C3D59B"/>
          </a:solidFill>
          <a:ln w="9525">
            <a:solidFill>
              <a:srgbClr val="BEBEBE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Arial"/>
                <a:cs typeface="Arial"/>
              </a:rPr>
              <a:t>Update </a:t>
            </a:r>
            <a:r>
              <a:rPr lang="en-US" sz="1000" spc="-5" smtClean="0">
                <a:solidFill>
                  <a:srgbClr val="000000"/>
                </a:solidFill>
                <a:latin typeface="Arial"/>
                <a:cs typeface="Arial"/>
              </a:rPr>
              <a:t>ORIX</a:t>
            </a:r>
            <a:r>
              <a:rPr lang="en-US" sz="1000" spc="-95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00" smtClean="0">
                <a:solidFill>
                  <a:srgbClr val="000000"/>
                </a:solidFill>
                <a:latin typeface="Arial"/>
                <a:cs typeface="Arial"/>
              </a:rPr>
              <a:t>Open     &amp; Career</a:t>
            </a:r>
            <a:r>
              <a:rPr lang="en-US" sz="1000" spc="-11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00" spc="5" smtClean="0">
                <a:solidFill>
                  <a:srgbClr val="000000"/>
                </a:solidFill>
                <a:latin typeface="Arial"/>
                <a:cs typeface="Arial"/>
              </a:rPr>
              <a:t>Website</a:t>
            </a:r>
            <a:endParaRPr lang="en-US" sz="10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3" name="object 25"/>
          <p:cNvSpPr txBox="1"/>
          <p:nvPr/>
        </p:nvSpPr>
        <p:spPr>
          <a:xfrm>
            <a:off x="2297877" y="2432117"/>
            <a:ext cx="1304482" cy="807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spc="-5" dirty="0" smtClean="0">
                <a:solidFill>
                  <a:srgbClr val="000000"/>
                </a:solidFill>
                <a:latin typeface="Arial"/>
                <a:cs typeface="Arial"/>
              </a:rPr>
              <a:t>Design Program to Identify &amp; Retain High Potential (</a:t>
            </a:r>
            <a:r>
              <a:rPr lang="en-US" sz="900" spc="-5" dirty="0" err="1" smtClean="0">
                <a:solidFill>
                  <a:srgbClr val="000000"/>
                </a:solidFill>
                <a:latin typeface="Arial"/>
                <a:cs typeface="Arial"/>
              </a:rPr>
              <a:t>HiPo</a:t>
            </a:r>
            <a:r>
              <a:rPr lang="en-US" sz="900" spc="-5" dirty="0" smtClean="0">
                <a:solidFill>
                  <a:srgbClr val="000000"/>
                </a:solidFill>
                <a:latin typeface="Arial"/>
                <a:cs typeface="Arial"/>
              </a:rPr>
              <a:t>) Employees</a:t>
            </a:r>
            <a:endParaRPr lang="en-US" sz="9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750" dirty="0" smtClean="0">
                <a:solidFill>
                  <a:srgbClr val="000000"/>
                </a:solidFill>
                <a:latin typeface="Arial"/>
                <a:cs typeface="Arial"/>
              </a:rPr>
              <a:t>~ Career Path</a:t>
            </a:r>
          </a:p>
          <a:p>
            <a:pPr>
              <a:lnSpc>
                <a:spcPct val="100000"/>
              </a:lnSpc>
            </a:pPr>
            <a:r>
              <a:rPr lang="en-US" sz="750" dirty="0" smtClean="0">
                <a:solidFill>
                  <a:srgbClr val="000000"/>
                </a:solidFill>
                <a:latin typeface="Arial"/>
                <a:cs typeface="Arial"/>
              </a:rPr>
              <a:t>~ Succession Planning</a:t>
            </a:r>
            <a:endParaRPr sz="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object 43"/>
          <p:cNvSpPr/>
          <p:nvPr/>
        </p:nvSpPr>
        <p:spPr>
          <a:xfrm>
            <a:off x="3690543" y="4120753"/>
            <a:ext cx="1072741" cy="365760"/>
          </a:xfrm>
          <a:custGeom>
            <a:avLst/>
            <a:gdLst/>
            <a:ahLst/>
            <a:cxnLst/>
            <a:rect l="l" t="t" r="r" b="b"/>
            <a:pathLst>
              <a:path w="903604" h="365760">
                <a:moveTo>
                  <a:pt x="0" y="365759"/>
                </a:moveTo>
                <a:lnTo>
                  <a:pt x="903376" y="365759"/>
                </a:lnTo>
                <a:lnTo>
                  <a:pt x="903376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000" smtClean="0">
                <a:solidFill>
                  <a:srgbClr val="000000"/>
                </a:solidFill>
              </a:rPr>
              <a:t>Formalize &amp; Brand Wellness Plan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9" name="object 43"/>
          <p:cNvSpPr/>
          <p:nvPr/>
        </p:nvSpPr>
        <p:spPr>
          <a:xfrm>
            <a:off x="3702077" y="4654392"/>
            <a:ext cx="1061207" cy="365760"/>
          </a:xfrm>
          <a:custGeom>
            <a:avLst/>
            <a:gdLst/>
            <a:ahLst/>
            <a:cxnLst/>
            <a:rect l="l" t="t" r="r" b="b"/>
            <a:pathLst>
              <a:path w="903604" h="365760">
                <a:moveTo>
                  <a:pt x="0" y="365759"/>
                </a:moveTo>
                <a:lnTo>
                  <a:pt x="903376" y="365759"/>
                </a:lnTo>
                <a:lnTo>
                  <a:pt x="903376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000" smtClean="0">
                <a:solidFill>
                  <a:srgbClr val="000000"/>
                </a:solidFill>
              </a:rPr>
              <a:t>HIPAA Audit &amp; Compliance Review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0" name="object 38"/>
          <p:cNvSpPr txBox="1"/>
          <p:nvPr/>
        </p:nvSpPr>
        <p:spPr>
          <a:xfrm>
            <a:off x="3702076" y="5173173"/>
            <a:ext cx="1055735" cy="292388"/>
          </a:xfrm>
          <a:prstGeom prst="rect">
            <a:avLst/>
          </a:prstGeom>
          <a:solidFill>
            <a:srgbClr val="FFFF00"/>
          </a:solidFill>
          <a:ln w="9525">
            <a:solidFill>
              <a:srgbClr val="BEBEBE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algn="ctr"/>
            <a:r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t>Employee Service Awards?</a:t>
            </a:r>
          </a:p>
        </p:txBody>
      </p:sp>
      <p:sp>
        <p:nvSpPr>
          <p:cNvPr id="51" name="object 53"/>
          <p:cNvSpPr/>
          <p:nvPr/>
        </p:nvSpPr>
        <p:spPr>
          <a:xfrm>
            <a:off x="5045894" y="5248160"/>
            <a:ext cx="1280160" cy="374576"/>
          </a:xfrm>
          <a:custGeom>
            <a:avLst/>
            <a:gdLst/>
            <a:ahLst/>
            <a:cxnLst/>
            <a:rect l="l" t="t" r="r" b="b"/>
            <a:pathLst>
              <a:path w="1280159" h="531495">
                <a:moveTo>
                  <a:pt x="0" y="531101"/>
                </a:moveTo>
                <a:lnTo>
                  <a:pt x="1280159" y="531101"/>
                </a:lnTo>
                <a:lnTo>
                  <a:pt x="1280159" y="0"/>
                </a:lnTo>
                <a:lnTo>
                  <a:pt x="0" y="0"/>
                </a:lnTo>
                <a:lnTo>
                  <a:pt x="0" y="531101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pPr algn="ctr"/>
            <a:r>
              <a:rPr lang="en-US" sz="1000" smtClean="0">
                <a:solidFill>
                  <a:srgbClr val="000000"/>
                </a:solidFill>
              </a:rPr>
              <a:t>Ceridian Data Conversion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7" name="object 40"/>
          <p:cNvSpPr txBox="1"/>
          <p:nvPr/>
        </p:nvSpPr>
        <p:spPr>
          <a:xfrm>
            <a:off x="2304938" y="3310777"/>
            <a:ext cx="1286802" cy="4302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R="106680" algn="ctr">
              <a:lnSpc>
                <a:spcPct val="100000"/>
              </a:lnSpc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Assimilate RED Capital to ORIX Comp Process</a:t>
            </a:r>
            <a:endParaRPr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433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09205" y="1294142"/>
            <a:ext cx="8203565" cy="5063490"/>
          </a:xfrm>
          <a:custGeom>
            <a:avLst/>
            <a:gdLst/>
            <a:ahLst/>
            <a:cxnLst/>
            <a:rect l="l" t="t" r="r" b="b"/>
            <a:pathLst>
              <a:path w="8203565" h="5063490">
                <a:moveTo>
                  <a:pt x="0" y="5063109"/>
                </a:moveTo>
                <a:lnTo>
                  <a:pt x="8203057" y="5063109"/>
                </a:lnTo>
                <a:lnTo>
                  <a:pt x="8203057" y="0"/>
                </a:lnTo>
                <a:lnTo>
                  <a:pt x="0" y="0"/>
                </a:lnTo>
                <a:lnTo>
                  <a:pt x="0" y="50631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560" y="1308861"/>
            <a:ext cx="3644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High</a:t>
            </a:r>
            <a:endParaRPr sz="12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57" y="3511042"/>
            <a:ext cx="6235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0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lue</a:t>
            </a:r>
            <a:endParaRPr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0888" y="6383919"/>
            <a:ext cx="1553845" cy="482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9410">
              <a:lnSpc>
                <a:spcPct val="100000"/>
              </a:lnSpc>
            </a:pP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Effort/Cost</a:t>
            </a:r>
            <a:endParaRPr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66395" algn="ctr">
              <a:lnSpc>
                <a:spcPts val="720"/>
              </a:lnSpc>
              <a:spcBef>
                <a:spcPts val="60"/>
              </a:spcBef>
            </a:pPr>
            <a:r>
              <a:rPr lang="en-US" sz="600" dirty="0" smtClean="0">
                <a:solidFill>
                  <a:srgbClr val="000000"/>
                </a:solidFill>
                <a:latin typeface="Arial"/>
                <a:cs typeface="Arial"/>
              </a:rPr>
              <a:t>ORIX Corporation USA</a:t>
            </a:r>
          </a:p>
          <a:p>
            <a:pPr marL="366395" algn="ctr">
              <a:lnSpc>
                <a:spcPts val="720"/>
              </a:lnSpc>
              <a:spcBef>
                <a:spcPts val="60"/>
              </a:spcBef>
            </a:pPr>
            <a:r>
              <a:rPr lang="en-US" sz="600" dirty="0" smtClean="0">
                <a:solidFill>
                  <a:srgbClr val="000000"/>
                </a:solidFill>
                <a:latin typeface="Arial"/>
                <a:cs typeface="Arial"/>
              </a:rPr>
              <a:t>Privileged &amp; Confidential</a:t>
            </a:r>
            <a:endParaRPr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606" y="6386169"/>
            <a:ext cx="3644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High</a:t>
            </a:r>
            <a:endParaRPr sz="12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78926" y="6366357"/>
            <a:ext cx="389255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0" algn="r">
              <a:lnSpc>
                <a:spcPct val="100000"/>
              </a:lnSpc>
            </a:pPr>
            <a:r>
              <a:rPr sz="1200" b="1" spc="-5" dirty="0">
                <a:solidFill>
                  <a:srgbClr val="000000"/>
                </a:solidFill>
                <a:latin typeface="Arial"/>
                <a:cs typeface="Arial"/>
              </a:rPr>
              <a:t>Low</a:t>
            </a:r>
            <a:endParaRPr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55"/>
              </a:spcBef>
            </a:pPr>
            <a:endParaRPr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9205" y="3825621"/>
            <a:ext cx="8203565" cy="0"/>
          </a:xfrm>
          <a:custGeom>
            <a:avLst/>
            <a:gdLst/>
            <a:ahLst/>
            <a:cxnLst/>
            <a:rect l="l" t="t" r="r" b="b"/>
            <a:pathLst>
              <a:path w="8203565">
                <a:moveTo>
                  <a:pt x="0" y="0"/>
                </a:moveTo>
                <a:lnTo>
                  <a:pt x="8202968" y="0"/>
                </a:lnTo>
              </a:path>
            </a:pathLst>
          </a:custGeom>
          <a:ln w="10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53000" y="1294142"/>
            <a:ext cx="0" cy="5063490"/>
          </a:xfrm>
          <a:custGeom>
            <a:avLst/>
            <a:gdLst/>
            <a:ahLst/>
            <a:cxnLst/>
            <a:rect l="l" t="t" r="r" b="b"/>
            <a:pathLst>
              <a:path h="5063490">
                <a:moveTo>
                  <a:pt x="0" y="5063121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9205" y="3825621"/>
            <a:ext cx="4102100" cy="2531745"/>
          </a:xfrm>
          <a:custGeom>
            <a:avLst/>
            <a:gdLst/>
            <a:ahLst/>
            <a:cxnLst/>
            <a:rect l="l" t="t" r="r" b="b"/>
            <a:pathLst>
              <a:path w="4102100" h="2531745">
                <a:moveTo>
                  <a:pt x="0" y="0"/>
                </a:moveTo>
                <a:lnTo>
                  <a:pt x="4101503" y="253163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52438" y="1282953"/>
            <a:ext cx="107569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sng" spc="-10" dirty="0">
                <a:solidFill>
                  <a:srgbClr val="000000"/>
                </a:solidFill>
                <a:latin typeface="Arial"/>
                <a:cs typeface="Arial"/>
              </a:rPr>
              <a:t>Drive</a:t>
            </a:r>
            <a:r>
              <a:rPr sz="1600" b="1" u="sng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000000"/>
                </a:solidFill>
                <a:latin typeface="Arial"/>
                <a:cs typeface="Arial"/>
              </a:rPr>
              <a:t>Daily</a:t>
            </a:r>
            <a:endParaRPr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97612" y="1278063"/>
            <a:ext cx="1713864" cy="2225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5" smtClean="0">
                <a:solidFill>
                  <a:srgbClr val="000000"/>
                </a:solidFill>
                <a:latin typeface="Arial"/>
                <a:cs typeface="Arial"/>
              </a:rPr>
              <a:t>Selectively</a:t>
            </a:r>
            <a:r>
              <a:rPr lang="en-US" sz="1600" b="1" spc="-45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spc="-10" smtClean="0">
                <a:solidFill>
                  <a:srgbClr val="000000"/>
                </a:solidFill>
                <a:latin typeface="Arial"/>
                <a:cs typeface="Arial"/>
              </a:rPr>
              <a:t>Invest</a:t>
            </a:r>
            <a:endParaRPr lang="en-US"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07060" y="3819935"/>
            <a:ext cx="76644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sng" spc="-10" dirty="0">
                <a:solidFill>
                  <a:srgbClr val="000000"/>
                </a:solidFill>
                <a:latin typeface="Arial"/>
                <a:cs typeface="Arial"/>
              </a:rPr>
              <a:t>Work</a:t>
            </a:r>
            <a:r>
              <a:rPr sz="1600" b="1" u="sng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endParaRPr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79623" y="3835145"/>
            <a:ext cx="56642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sng" spc="-10" dirty="0">
                <a:solidFill>
                  <a:srgbClr val="000000"/>
                </a:solidFill>
                <a:latin typeface="Arial"/>
                <a:cs typeface="Arial"/>
              </a:rPr>
              <a:t>Delay</a:t>
            </a:r>
            <a:endParaRPr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78382" y="4789170"/>
            <a:ext cx="6445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u="sng" spc="-5" dirty="0">
                <a:solidFill>
                  <a:srgbClr val="000000"/>
                </a:solidFill>
                <a:latin typeface="Arial"/>
                <a:cs typeface="Arial"/>
              </a:rPr>
              <a:t>Ig</a:t>
            </a:r>
            <a:r>
              <a:rPr sz="1600" b="1" u="sng" spc="-1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600" b="1" u="sng" spc="-5" dirty="0">
                <a:solidFill>
                  <a:srgbClr val="000000"/>
                </a:solidFill>
                <a:latin typeface="Arial"/>
                <a:cs typeface="Arial"/>
              </a:rPr>
              <a:t>ore</a:t>
            </a:r>
            <a:endParaRPr sz="16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032" y="112695"/>
            <a:ext cx="9066667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spc="-5" dirty="0" smtClean="0">
                <a:solidFill>
                  <a:srgbClr val="000000"/>
                </a:solidFill>
              </a:rPr>
              <a:t>Talent </a:t>
            </a:r>
            <a:r>
              <a:rPr sz="2000" spc="-5" dirty="0" smtClean="0">
                <a:solidFill>
                  <a:srgbClr val="000000"/>
                </a:solidFill>
              </a:rPr>
              <a:t>ORIX </a:t>
            </a:r>
            <a:r>
              <a:rPr sz="2000" spc="-5" dirty="0" smtClean="0">
                <a:solidFill>
                  <a:srgbClr val="000000"/>
                </a:solidFill>
              </a:rPr>
              <a:t>Human Resources 2x2</a:t>
            </a:r>
            <a:r>
              <a:rPr lang="en-US" sz="2000" spc="-5" dirty="0" smtClean="0">
                <a:solidFill>
                  <a:srgbClr val="000000"/>
                </a:solidFill>
              </a:rPr>
              <a:t>:  Stewarding in a Better Tomorrow in FY2019</a:t>
            </a:r>
            <a:br>
              <a:rPr lang="en-US" sz="2000" spc="-5" dirty="0" smtClean="0">
                <a:solidFill>
                  <a:srgbClr val="000000"/>
                </a:solidFill>
              </a:rPr>
            </a:br>
            <a:r>
              <a:rPr lang="en-US" sz="600" dirty="0">
                <a:solidFill>
                  <a:srgbClr val="000000"/>
                </a:solidFill>
              </a:rPr>
              <a:t>PURSUE EXCELLENCE </a:t>
            </a:r>
            <a:r>
              <a:rPr lang="en-US" sz="600" dirty="0" smtClean="0">
                <a:solidFill>
                  <a:srgbClr val="000000"/>
                </a:solidFill>
              </a:rPr>
              <a:t>• SEIZE </a:t>
            </a:r>
            <a:r>
              <a:rPr lang="en-US" sz="600" dirty="0">
                <a:solidFill>
                  <a:srgbClr val="000000"/>
                </a:solidFill>
              </a:rPr>
              <a:t>OPPORTUNITY • LIVE HONORABLY • CREATE VALUE • THRIVE TOGETHER</a:t>
            </a:r>
            <a:endParaRPr sz="600" spc="-5" dirty="0">
              <a:solidFill>
                <a:srgbClr val="000000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68531" y="576694"/>
            <a:ext cx="1596390" cy="624205"/>
          </a:xfrm>
          <a:prstGeom prst="rect">
            <a:avLst/>
          </a:prstGeom>
          <a:ln w="19049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5"/>
              </a:lnSpc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Value Our Employees</a:t>
            </a:r>
            <a:r>
              <a:rPr sz="10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sz="1000">
              <a:solidFill>
                <a:srgbClr val="000000"/>
              </a:solidFill>
              <a:latin typeface="Arial"/>
              <a:cs typeface="Arial"/>
            </a:endParaRPr>
          </a:p>
          <a:p>
            <a:pPr marL="53340" marR="45720" algn="ctr">
              <a:lnSpc>
                <a:spcPct val="100000"/>
              </a:lnSpc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Create Opportunities for  </a:t>
            </a: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Them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to Develop, Learn,  and</a:t>
            </a:r>
            <a:r>
              <a:rPr sz="1000" b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Lead</a:t>
            </a:r>
            <a:endParaRPr sz="1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8969" y="576694"/>
            <a:ext cx="1596390" cy="62420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5"/>
              </a:lnSpc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Improve</a:t>
            </a:r>
            <a:r>
              <a:rPr sz="1000" b="1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Employee</a:t>
            </a:r>
            <a:endParaRPr sz="1000">
              <a:solidFill>
                <a:srgbClr val="000000"/>
              </a:solidFill>
              <a:latin typeface="Arial"/>
              <a:cs typeface="Arial"/>
            </a:endParaRPr>
          </a:p>
          <a:p>
            <a:pPr marL="48260" marR="40005" indent="-1905" algn="ctr">
              <a:lnSpc>
                <a:spcPct val="100000"/>
              </a:lnSpc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Engagement &amp; Loyalty  </a:t>
            </a: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Thru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Best-of-Class ORIX  Experience</a:t>
            </a:r>
            <a:endParaRPr sz="1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2856" y="584202"/>
            <a:ext cx="1690428" cy="636072"/>
          </a:xfrm>
          <a:prstGeom prst="rect">
            <a:avLst/>
          </a:prstGeom>
          <a:ln w="19049">
            <a:solidFill>
              <a:srgbClr val="FF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13335" marR="5715" indent="-635" algn="ctr">
              <a:lnSpc>
                <a:spcPct val="100000"/>
              </a:lnSpc>
            </a:pP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Drive </a:t>
            </a:r>
            <a:r>
              <a:rPr sz="1000" b="1" spc="-5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sz="1000" b="1" spc="-5" smtClean="0">
                <a:solidFill>
                  <a:srgbClr val="000000"/>
                </a:solidFill>
                <a:latin typeface="Arial"/>
                <a:cs typeface="Arial"/>
              </a:rPr>
              <a:t>Culture</a:t>
            </a:r>
          </a:p>
          <a:p>
            <a:pPr marL="13335" marR="5715" indent="-635" algn="ctr">
              <a:lnSpc>
                <a:spcPct val="100000"/>
              </a:lnSpc>
            </a:pPr>
            <a:r>
              <a:rPr lang="en-US" sz="1000" b="1" spc="-5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000" b="1" spc="-5" smtClean="0">
                <a:solidFill>
                  <a:srgbClr val="000000"/>
                </a:solidFill>
                <a:latin typeface="Arial"/>
                <a:cs typeface="Arial"/>
              </a:rPr>
              <a:t>hat Embraces </a:t>
            </a:r>
            <a:r>
              <a:rPr sz="1000" b="1" spc="-5" dirty="0">
                <a:solidFill>
                  <a:srgbClr val="000000"/>
                </a:solidFill>
                <a:latin typeface="Arial"/>
                <a:cs typeface="Arial"/>
              </a:rPr>
              <a:t>Excellence</a:t>
            </a:r>
            <a:r>
              <a:rPr sz="1000" b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>
                <a:solidFill>
                  <a:srgbClr val="000000"/>
                </a:solidFill>
                <a:latin typeface="Arial"/>
                <a:cs typeface="Arial"/>
              </a:rPr>
              <a:t>and  </a:t>
            </a:r>
            <a:r>
              <a:rPr lang="en-US" sz="1000" b="1" spc="-5" smtClean="0">
                <a:solidFill>
                  <a:srgbClr val="000000"/>
                </a:solidFill>
                <a:latin typeface="Arial"/>
                <a:cs typeface="Arial"/>
              </a:rPr>
              <a:t>Innovation Through Honorable Actions </a:t>
            </a:r>
            <a:endParaRPr sz="1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4565" y="1551518"/>
            <a:ext cx="1375062" cy="18012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22860" rIns="0" bIns="0" rtlCol="0">
            <a:noAutofit/>
          </a:bodyPr>
          <a:lstStyle/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spc="-5" dirty="0" smtClean="0">
                <a:solidFill>
                  <a:srgbClr val="000000"/>
                </a:solidFill>
                <a:latin typeface="Arial"/>
                <a:cs typeface="Arial"/>
              </a:rPr>
              <a:t>Recruiting Strategy to </a:t>
            </a:r>
            <a:r>
              <a:rPr sz="900" spc="-5" dirty="0" smtClean="0">
                <a:solidFill>
                  <a:srgbClr val="000000"/>
                </a:solidFill>
                <a:latin typeface="Arial"/>
                <a:cs typeface="Arial"/>
              </a:rPr>
              <a:t>Attract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Top</a:t>
            </a:r>
            <a:r>
              <a:rPr sz="9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Talent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and Build a Talent Pipeline that Aligns </a:t>
            </a:r>
            <a:r>
              <a:rPr sz="900" spc="-5" dirty="0" smtClean="0">
                <a:solidFill>
                  <a:srgbClr val="000000"/>
                </a:solidFill>
                <a:latin typeface="Arial"/>
                <a:cs typeface="Arial"/>
              </a:rPr>
              <a:t>with </a:t>
            </a:r>
            <a:r>
              <a:rPr sz="900" dirty="0" smtClean="0">
                <a:solidFill>
                  <a:srgbClr val="000000"/>
                </a:solidFill>
                <a:latin typeface="Arial"/>
                <a:cs typeface="Arial"/>
              </a:rPr>
              <a:t>Culture</a:t>
            </a:r>
            <a:r>
              <a:rPr sz="900" spc="-10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000000"/>
                </a:solidFill>
                <a:latin typeface="Arial"/>
                <a:cs typeface="Arial"/>
              </a:rPr>
              <a:t>Desired</a:t>
            </a:r>
            <a:r>
              <a:rPr sz="900" spc="-8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" dirty="0" smtClean="0">
                <a:solidFill>
                  <a:srgbClr val="000000"/>
                </a:solidFill>
                <a:latin typeface="Arial"/>
                <a:cs typeface="Arial"/>
              </a:rPr>
              <a:t>Results</a:t>
            </a:r>
            <a:endParaRPr lang="en-US" sz="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750" dirty="0" smtClean="0">
                <a:solidFill>
                  <a:srgbClr val="000000"/>
                </a:solidFill>
                <a:latin typeface="Arial"/>
                <a:cs typeface="Arial"/>
              </a:rPr>
              <a:t> ~ Establish Talent Committee</a:t>
            </a:r>
          </a:p>
          <a:p>
            <a:pPr>
              <a:lnSpc>
                <a:spcPct val="100000"/>
              </a:lnSpc>
            </a:pPr>
            <a:r>
              <a:rPr lang="en-US" sz="750" dirty="0" smtClean="0">
                <a:solidFill>
                  <a:srgbClr val="000000"/>
                </a:solidFill>
                <a:latin typeface="Arial"/>
                <a:cs typeface="Arial"/>
              </a:rPr>
              <a:t>~ Recruiting, Talent Management &amp; Onboarding in Workday</a:t>
            </a:r>
          </a:p>
          <a:p>
            <a:pPr>
              <a:lnSpc>
                <a:spcPct val="100000"/>
              </a:lnSpc>
            </a:pPr>
            <a:r>
              <a:rPr lang="en-US" sz="750" dirty="0" smtClean="0">
                <a:solidFill>
                  <a:srgbClr val="000000"/>
                </a:solidFill>
                <a:latin typeface="Arial"/>
                <a:cs typeface="Arial"/>
              </a:rPr>
              <a:t>~ Update New Hire Orientation</a:t>
            </a:r>
          </a:p>
          <a:p>
            <a:pPr>
              <a:lnSpc>
                <a:spcPct val="100000"/>
              </a:lnSpc>
            </a:pPr>
            <a:r>
              <a:rPr lang="en-US" sz="750" dirty="0" smtClean="0">
                <a:solidFill>
                  <a:srgbClr val="000000"/>
                </a:solidFill>
                <a:latin typeface="Arial"/>
                <a:cs typeface="Arial"/>
              </a:rPr>
              <a:t>~ Update Exit Process</a:t>
            </a:r>
          </a:p>
          <a:p>
            <a:pPr>
              <a:lnSpc>
                <a:spcPct val="100000"/>
              </a:lnSpc>
            </a:pPr>
            <a:r>
              <a:rPr lang="en-US" sz="750" dirty="0" smtClean="0">
                <a:solidFill>
                  <a:srgbClr val="000000"/>
                </a:solidFill>
                <a:latin typeface="Arial"/>
                <a:cs typeface="Arial"/>
              </a:rPr>
              <a:t>~ </a:t>
            </a:r>
            <a:r>
              <a:rPr lang="en-US" sz="600" dirty="0" smtClean="0">
                <a:solidFill>
                  <a:srgbClr val="000000"/>
                </a:solidFill>
                <a:latin typeface="Arial"/>
                <a:cs typeface="Arial"/>
              </a:rPr>
              <a:t>Roll Out New EE Referral Program</a:t>
            </a:r>
          </a:p>
          <a:p>
            <a:pPr>
              <a:lnSpc>
                <a:spcPct val="100000"/>
              </a:lnSpc>
            </a:pPr>
            <a:r>
              <a:rPr lang="en-US" sz="750" dirty="0" smtClean="0">
                <a:solidFill>
                  <a:srgbClr val="000000"/>
                </a:solidFill>
                <a:latin typeface="Arial"/>
                <a:cs typeface="Arial"/>
              </a:rPr>
              <a:t>~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Roll Out New Relocation Policy</a:t>
            </a:r>
          </a:p>
          <a:p>
            <a:pPr>
              <a:lnSpc>
                <a:spcPct val="100000"/>
              </a:lnSpc>
            </a:pP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</a:rPr>
              <a:t>~ Update ORIX Careers </a:t>
            </a:r>
            <a:r>
              <a:rPr lang="en-US" sz="700" dirty="0" err="1" smtClean="0">
                <a:solidFill>
                  <a:srgbClr val="000000"/>
                </a:solidFill>
                <a:latin typeface="Arial"/>
                <a:cs typeface="Arial"/>
              </a:rPr>
              <a:t>WebPage</a:t>
            </a:r>
            <a:endParaRPr sz="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17247" y="1510143"/>
            <a:ext cx="1250881" cy="5302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t>Launch ORIX</a:t>
            </a:r>
            <a:r>
              <a:rPr lang="en-US" sz="900" spc="-125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t>University</a:t>
            </a:r>
          </a:p>
          <a:p>
            <a:pPr marL="18415">
              <a:lnSpc>
                <a:spcPct val="100000"/>
              </a:lnSpc>
              <a:spcBef>
                <a:spcPts val="10"/>
              </a:spcBef>
            </a:pPr>
            <a:r>
              <a:rPr lang="en-US" sz="800" smtClean="0">
                <a:solidFill>
                  <a:srgbClr val="000000"/>
                </a:solidFill>
                <a:latin typeface="Arial"/>
                <a:cs typeface="Arial"/>
              </a:rPr>
              <a:t>~ </a:t>
            </a:r>
            <a:r>
              <a:rPr lang="en-US" sz="800" spc="-5" smtClean="0">
                <a:solidFill>
                  <a:srgbClr val="000000"/>
                </a:solidFill>
                <a:latin typeface="Arial"/>
                <a:cs typeface="Arial"/>
              </a:rPr>
              <a:t>Curriculum for</a:t>
            </a:r>
            <a:r>
              <a:rPr lang="en-US" sz="800" spc="-5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800" smtClean="0">
                <a:solidFill>
                  <a:srgbClr val="000000"/>
                </a:solidFill>
                <a:latin typeface="Arial"/>
                <a:cs typeface="Arial"/>
              </a:rPr>
              <a:t>L&amp;D</a:t>
            </a:r>
          </a:p>
          <a:p>
            <a:pPr marL="12700">
              <a:lnSpc>
                <a:spcPct val="100000"/>
              </a:lnSpc>
            </a:pPr>
            <a:r>
              <a:rPr lang="en-US" sz="800" smtClean="0">
                <a:solidFill>
                  <a:srgbClr val="000000"/>
                </a:solidFill>
                <a:latin typeface="Arial"/>
                <a:cs typeface="Arial"/>
              </a:rPr>
              <a:t>~ </a:t>
            </a:r>
            <a:r>
              <a:rPr lang="en-US" sz="800" spc="-5" smtClean="0">
                <a:solidFill>
                  <a:srgbClr val="000000"/>
                </a:solidFill>
                <a:latin typeface="Arial"/>
                <a:cs typeface="Arial"/>
              </a:rPr>
              <a:t>Thought</a:t>
            </a:r>
            <a:r>
              <a:rPr lang="en-US" sz="800" spc="-3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800" spc="-5" smtClean="0">
                <a:solidFill>
                  <a:srgbClr val="000000"/>
                </a:solidFill>
                <a:latin typeface="Arial"/>
                <a:cs typeface="Arial"/>
              </a:rPr>
              <a:t>Leadership</a:t>
            </a:r>
          </a:p>
          <a:p>
            <a:pPr marL="12700">
              <a:lnSpc>
                <a:spcPct val="100000"/>
              </a:lnSpc>
            </a:pPr>
            <a:r>
              <a:rPr lang="en-US" sz="800" spc="-5" smtClean="0">
                <a:solidFill>
                  <a:srgbClr val="000000"/>
                </a:solidFill>
                <a:latin typeface="Arial"/>
                <a:cs typeface="Arial"/>
              </a:rPr>
              <a:t>~ Individual Learning Paths</a:t>
            </a:r>
            <a:endParaRPr lang="en-US" sz="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15199" y="577629"/>
            <a:ext cx="1445159" cy="64312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8288" algn="ctr">
              <a:lnSpc>
                <a:spcPct val="100000"/>
              </a:lnSpc>
            </a:pPr>
            <a:r>
              <a:rPr sz="1000" b="1" spc="-5" smtClean="0">
                <a:solidFill>
                  <a:srgbClr val="000000"/>
                </a:solidFill>
                <a:latin typeface="Arial"/>
                <a:cs typeface="Arial"/>
              </a:rPr>
              <a:t>Foster a</a:t>
            </a:r>
            <a:r>
              <a:rPr lang="en-US" sz="1000" b="1" spc="-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smtClean="0">
                <a:solidFill>
                  <a:srgbClr val="000000"/>
                </a:solidFill>
                <a:latin typeface="Arial"/>
                <a:cs typeface="Arial"/>
              </a:rPr>
              <a:t>Workplace Where People Want</a:t>
            </a:r>
            <a:r>
              <a:rPr lang="en-US" sz="1000" b="1" spc="-5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smtClean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lang="en-US" sz="1000" b="1" spc="-5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smtClean="0">
                <a:solidFill>
                  <a:srgbClr val="000000"/>
                </a:solidFill>
                <a:latin typeface="Arial"/>
                <a:cs typeface="Arial"/>
              </a:rPr>
              <a:t>Come to</a:t>
            </a:r>
            <a:r>
              <a:rPr sz="1000" b="1" spc="-75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000" b="1" spc="-5" smtClean="0">
                <a:solidFill>
                  <a:srgbClr val="000000"/>
                </a:solidFill>
                <a:latin typeface="Arial"/>
                <a:cs typeface="Arial"/>
              </a:rPr>
              <a:t>Work</a:t>
            </a:r>
            <a:r>
              <a:rPr lang="en-US" sz="1000" b="1" spc="-5" smtClean="0">
                <a:solidFill>
                  <a:srgbClr val="000000"/>
                </a:solidFill>
                <a:latin typeface="Arial"/>
                <a:cs typeface="Arial"/>
              </a:rPr>
              <a:t> and Thrive Together</a:t>
            </a:r>
            <a:r>
              <a:rPr sz="1000" b="1" spc="-5" smtClean="0">
                <a:solidFill>
                  <a:srgbClr val="000000"/>
                </a:solidFill>
                <a:latin typeface="Arial"/>
                <a:cs typeface="Arial"/>
              </a:rPr>
              <a:t>!</a:t>
            </a:r>
            <a:endParaRPr sz="1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059574" y="4592765"/>
            <a:ext cx="1280160" cy="504191"/>
          </a:xfrm>
          <a:custGeom>
            <a:avLst/>
            <a:gdLst/>
            <a:ahLst/>
            <a:cxnLst/>
            <a:rect l="l" t="t" r="r" b="b"/>
            <a:pathLst>
              <a:path w="1280160" h="635000">
                <a:moveTo>
                  <a:pt x="0" y="634504"/>
                </a:moveTo>
                <a:lnTo>
                  <a:pt x="1280160" y="634504"/>
                </a:lnTo>
                <a:lnTo>
                  <a:pt x="1280160" y="0"/>
                </a:lnTo>
                <a:lnTo>
                  <a:pt x="0" y="0"/>
                </a:lnTo>
                <a:lnTo>
                  <a:pt x="0" y="634504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pPr marL="18288" algn="ctr"/>
            <a:r>
              <a:rPr lang="en-US" sz="1000" smtClean="0">
                <a:solidFill>
                  <a:srgbClr val="000000"/>
                </a:solidFill>
              </a:rPr>
              <a:t>HR Metrics and HCM Dashboard for Managers in Workday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66" name="object 25"/>
          <p:cNvSpPr txBox="1"/>
          <p:nvPr/>
        </p:nvSpPr>
        <p:spPr>
          <a:xfrm>
            <a:off x="2283485" y="1548200"/>
            <a:ext cx="1304482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spc="-5" dirty="0" smtClean="0">
                <a:solidFill>
                  <a:srgbClr val="000000"/>
                </a:solidFill>
                <a:latin typeface="Arial"/>
                <a:cs typeface="Arial"/>
              </a:rPr>
              <a:t>Integrate LP into HRSS Platform</a:t>
            </a:r>
            <a:endParaRPr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object 36"/>
          <p:cNvSpPr txBox="1"/>
          <p:nvPr/>
        </p:nvSpPr>
        <p:spPr>
          <a:xfrm>
            <a:off x="7696201" y="1620686"/>
            <a:ext cx="1266808" cy="569760"/>
          </a:xfrm>
          <a:prstGeom prst="rect">
            <a:avLst/>
          </a:prstGeom>
          <a:solidFill>
            <a:srgbClr val="94B3D6"/>
          </a:solidFill>
          <a:ln w="9525">
            <a:solidFill>
              <a:srgbClr val="BEBEBE"/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r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t>“Best Places to Work”</a:t>
            </a:r>
          </a:p>
          <a:p>
            <a:pPr marR="8255">
              <a:lnSpc>
                <a:spcPct val="100000"/>
              </a:lnSpc>
            </a:pPr>
            <a:r>
              <a:rPr lang="en-US" sz="800" smtClean="0">
                <a:solidFill>
                  <a:srgbClr val="000000"/>
                </a:solidFill>
                <a:latin typeface="Arial"/>
                <a:cs typeface="Arial"/>
              </a:rPr>
              <a:t>  ~ Baseline Survey in 2018         </a:t>
            </a:r>
          </a:p>
          <a:p>
            <a:pPr marR="8255">
              <a:lnSpc>
                <a:spcPct val="100000"/>
              </a:lnSpc>
            </a:pPr>
            <a:r>
              <a:rPr lang="en-US" sz="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800" smtClean="0">
                <a:solidFill>
                  <a:srgbClr val="000000"/>
                </a:solidFill>
                <a:latin typeface="Arial"/>
                <a:cs typeface="Arial"/>
              </a:rPr>
              <a:t> ~ Finalist by 2020</a:t>
            </a:r>
            <a:endParaRPr sz="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object 36"/>
          <p:cNvSpPr txBox="1"/>
          <p:nvPr/>
        </p:nvSpPr>
        <p:spPr>
          <a:xfrm>
            <a:off x="5020261" y="1633879"/>
            <a:ext cx="1348623" cy="999650"/>
          </a:xfrm>
          <a:prstGeom prst="rect">
            <a:avLst/>
          </a:prstGeom>
          <a:solidFill>
            <a:srgbClr val="94B3D6"/>
          </a:solidFill>
          <a:ln w="9525">
            <a:solidFill>
              <a:srgbClr val="BEBEBE"/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algn="ctr">
              <a:lnSpc>
                <a:spcPct val="100000"/>
              </a:lnSpc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Reimagine HR</a:t>
            </a:r>
          </a:p>
          <a:p>
            <a:pPr marL="19050" marR="8255">
              <a:lnSpc>
                <a:spcPct val="100000"/>
              </a:lnSpc>
            </a:pPr>
            <a:r>
              <a:rPr lang="en-US" sz="800" dirty="0" smtClean="0">
                <a:solidFill>
                  <a:srgbClr val="000000"/>
                </a:solidFill>
                <a:latin typeface="Arial"/>
                <a:cs typeface="Arial"/>
              </a:rPr>
              <a:t>~ Stakeholder Engagement Surveys</a:t>
            </a:r>
          </a:p>
          <a:p>
            <a:pPr marL="19050" marR="8255" indent="-457200">
              <a:lnSpc>
                <a:spcPct val="100000"/>
              </a:lnSpc>
            </a:pPr>
            <a:r>
              <a:rPr lang="en-US" sz="800" dirty="0" smtClean="0">
                <a:solidFill>
                  <a:srgbClr val="000000"/>
                </a:solidFill>
                <a:latin typeface="Arial"/>
                <a:cs typeface="Arial"/>
              </a:rPr>
              <a:t>~ Who/What Do We Want to Be?</a:t>
            </a:r>
          </a:p>
          <a:p>
            <a:pPr marL="19050" marR="8255">
              <a:lnSpc>
                <a:spcPct val="100000"/>
              </a:lnSpc>
            </a:pPr>
            <a:r>
              <a:rPr lang="en-US" sz="800" dirty="0" smtClean="0">
                <a:solidFill>
                  <a:srgbClr val="000000"/>
                </a:solidFill>
                <a:latin typeface="Arial"/>
                <a:cs typeface="Arial"/>
              </a:rPr>
              <a:t>~ Branding</a:t>
            </a:r>
          </a:p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endParaRPr lang="en-US" sz="9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endParaRPr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object 36"/>
          <p:cNvSpPr txBox="1"/>
          <p:nvPr/>
        </p:nvSpPr>
        <p:spPr>
          <a:xfrm>
            <a:off x="6435571" y="1641449"/>
            <a:ext cx="1210869" cy="575611"/>
          </a:xfrm>
          <a:prstGeom prst="rect">
            <a:avLst/>
          </a:prstGeom>
          <a:solidFill>
            <a:srgbClr val="94B3D6"/>
          </a:solidFill>
          <a:ln w="9525">
            <a:solidFill>
              <a:srgbClr val="BEBEBE"/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r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t>Begin Framework for Diversity &amp; Inclusion Plan for FY20 </a:t>
            </a:r>
            <a:endParaRPr sz="9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8" name="object 36"/>
          <p:cNvSpPr txBox="1"/>
          <p:nvPr/>
        </p:nvSpPr>
        <p:spPr>
          <a:xfrm>
            <a:off x="6407601" y="2373350"/>
            <a:ext cx="1266808" cy="781712"/>
          </a:xfrm>
          <a:prstGeom prst="rect">
            <a:avLst/>
          </a:prstGeom>
          <a:solidFill>
            <a:srgbClr val="94B3D6"/>
          </a:solidFill>
          <a:ln w="9525">
            <a:solidFill>
              <a:srgbClr val="BEBEBE"/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indent="-1270" algn="ct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Identify and Encourage Cross-Functional</a:t>
            </a:r>
            <a:r>
              <a:rPr lang="en-US" sz="900" spc="-8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Learning &amp; Enrichment  Opportunities for              HR</a:t>
            </a:r>
            <a:r>
              <a:rPr lang="en-US" sz="900" spc="-9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Team Members</a:t>
            </a:r>
          </a:p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endParaRPr sz="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1" name="object 40"/>
          <p:cNvSpPr txBox="1"/>
          <p:nvPr/>
        </p:nvSpPr>
        <p:spPr>
          <a:xfrm>
            <a:off x="5058277" y="2813494"/>
            <a:ext cx="1276843" cy="5379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R="106680" algn="ctr">
              <a:lnSpc>
                <a:spcPct val="100000"/>
              </a:lnSpc>
            </a:pPr>
            <a:r>
              <a:rPr lang="en-US" sz="850" dirty="0" smtClean="0">
                <a:solidFill>
                  <a:srgbClr val="000000"/>
                </a:solidFill>
                <a:latin typeface="Arial"/>
                <a:cs typeface="Arial"/>
              </a:rPr>
              <a:t>Streamline/Automate        and Document               HR Processes &amp; Procedures</a:t>
            </a:r>
            <a:endParaRPr sz="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" name="object 38"/>
          <p:cNvSpPr txBox="1"/>
          <p:nvPr/>
        </p:nvSpPr>
        <p:spPr>
          <a:xfrm>
            <a:off x="6428349" y="4115899"/>
            <a:ext cx="1280160" cy="323165"/>
          </a:xfrm>
          <a:prstGeom prst="rect">
            <a:avLst/>
          </a:prstGeom>
          <a:solidFill>
            <a:srgbClr val="C3D59B"/>
          </a:solidFill>
          <a:ln w="9525">
            <a:solidFill>
              <a:srgbClr val="BEBEBE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Arial"/>
                <a:cs typeface="Arial"/>
              </a:rPr>
              <a:t>Update </a:t>
            </a:r>
            <a:r>
              <a:rPr lang="en-US" sz="1000" spc="-5" smtClean="0">
                <a:solidFill>
                  <a:srgbClr val="000000"/>
                </a:solidFill>
                <a:latin typeface="Arial"/>
                <a:cs typeface="Arial"/>
              </a:rPr>
              <a:t>ORIX</a:t>
            </a:r>
            <a:r>
              <a:rPr lang="en-US" sz="1000" spc="-95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00" smtClean="0">
                <a:solidFill>
                  <a:srgbClr val="000000"/>
                </a:solidFill>
                <a:latin typeface="Arial"/>
                <a:cs typeface="Arial"/>
              </a:rPr>
              <a:t>Open     &amp; Career</a:t>
            </a:r>
            <a:r>
              <a:rPr lang="en-US" sz="1000" spc="-11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00" spc="5" smtClean="0">
                <a:solidFill>
                  <a:srgbClr val="000000"/>
                </a:solidFill>
                <a:latin typeface="Arial"/>
                <a:cs typeface="Arial"/>
              </a:rPr>
              <a:t>Website</a:t>
            </a:r>
            <a:endParaRPr lang="en-US" sz="100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3" name="object 25"/>
          <p:cNvSpPr txBox="1"/>
          <p:nvPr/>
        </p:nvSpPr>
        <p:spPr>
          <a:xfrm>
            <a:off x="2297877" y="2432117"/>
            <a:ext cx="1304482" cy="807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spc="-5" dirty="0" smtClean="0">
                <a:solidFill>
                  <a:srgbClr val="000000"/>
                </a:solidFill>
                <a:latin typeface="Arial"/>
                <a:cs typeface="Arial"/>
              </a:rPr>
              <a:t>Design Program to Identify &amp; Retain High Potential (</a:t>
            </a:r>
            <a:r>
              <a:rPr lang="en-US" sz="900" spc="-5" dirty="0" err="1" smtClean="0">
                <a:solidFill>
                  <a:srgbClr val="000000"/>
                </a:solidFill>
                <a:latin typeface="Arial"/>
                <a:cs typeface="Arial"/>
              </a:rPr>
              <a:t>HiPo</a:t>
            </a:r>
            <a:r>
              <a:rPr lang="en-US" sz="900" spc="-5" dirty="0" smtClean="0">
                <a:solidFill>
                  <a:srgbClr val="000000"/>
                </a:solidFill>
                <a:latin typeface="Arial"/>
                <a:cs typeface="Arial"/>
              </a:rPr>
              <a:t>) Employees</a:t>
            </a:r>
            <a:endParaRPr lang="en-US" sz="9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750" dirty="0" smtClean="0">
                <a:solidFill>
                  <a:srgbClr val="000000"/>
                </a:solidFill>
                <a:latin typeface="Arial"/>
                <a:cs typeface="Arial"/>
              </a:rPr>
              <a:t>~ Career Path</a:t>
            </a:r>
          </a:p>
          <a:p>
            <a:pPr>
              <a:lnSpc>
                <a:spcPct val="100000"/>
              </a:lnSpc>
            </a:pPr>
            <a:r>
              <a:rPr lang="en-US" sz="750" dirty="0" smtClean="0">
                <a:solidFill>
                  <a:srgbClr val="000000"/>
                </a:solidFill>
                <a:latin typeface="Arial"/>
                <a:cs typeface="Arial"/>
              </a:rPr>
              <a:t>~ Succession Planning</a:t>
            </a:r>
            <a:endParaRPr sz="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object 38"/>
          <p:cNvSpPr txBox="1"/>
          <p:nvPr/>
        </p:nvSpPr>
        <p:spPr>
          <a:xfrm>
            <a:off x="3702076" y="5173173"/>
            <a:ext cx="1055735" cy="292388"/>
          </a:xfrm>
          <a:prstGeom prst="rect">
            <a:avLst/>
          </a:prstGeom>
          <a:solidFill>
            <a:srgbClr val="FFFF00"/>
          </a:solidFill>
          <a:ln w="9525">
            <a:solidFill>
              <a:srgbClr val="BEBEBE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algn="ctr"/>
            <a:r>
              <a:rPr lang="en-US" sz="900" smtClean="0">
                <a:solidFill>
                  <a:srgbClr val="000000"/>
                </a:solidFill>
                <a:latin typeface="Arial"/>
                <a:cs typeface="Arial"/>
              </a:rPr>
              <a:t>Employee Service Awards?</a:t>
            </a:r>
          </a:p>
        </p:txBody>
      </p:sp>
    </p:spTree>
    <p:extLst>
      <p:ext uri="{BB962C8B-B14F-4D97-AF65-F5344CB8AC3E}">
        <p14:creationId xmlns:p14="http://schemas.microsoft.com/office/powerpoint/2010/main" val="416801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8686800" cy="19811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Human Resources 2 X 2</a:t>
            </a:r>
            <a:br>
              <a:rPr lang="en-US" dirty="0" smtClean="0"/>
            </a:br>
            <a:r>
              <a:rPr lang="en-US" sz="3600" dirty="0" smtClean="0"/>
              <a:t>Talent Management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FY2019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19, 2018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28600" y="4468812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Candler &amp; Andrea 2x2 Edits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x2 templ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70" y="1165288"/>
            <a:ext cx="9027310" cy="50889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ectangle 30"/>
          <p:cNvSpPr/>
          <p:nvPr/>
        </p:nvSpPr>
        <p:spPr bwMode="auto">
          <a:xfrm>
            <a:off x="4048445" y="4401418"/>
            <a:ext cx="1025254" cy="64440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Create Framework for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Diversity &amp; Inclusion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Plan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437093" y="2713827"/>
            <a:ext cx="1127032" cy="515933"/>
          </a:xfrm>
          <a:prstGeom prst="rect">
            <a:avLst/>
          </a:prstGeom>
          <a:solidFill>
            <a:srgbClr val="8DD4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Identify Employee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Engagement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Initiatives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5649" y="1219200"/>
            <a:ext cx="1503472" cy="3465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52" b="1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Drive Daily</a:t>
            </a:r>
            <a:endParaRPr lang="en-US" sz="1652" b="1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417350" y="1619682"/>
            <a:ext cx="1166519" cy="98703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Provide Personal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Learning &amp; Development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Opportunities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for Talent Team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-On-The-Job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Training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-Classroom/Lecture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Coaching/Mentoring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232600" y="4615821"/>
            <a:ext cx="1129599" cy="47968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HR Metrics &amp; HCM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Dashboard in Workday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710901" y="3757110"/>
            <a:ext cx="1098971" cy="67261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Design High Potential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HiPo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)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Program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174114" y="1565770"/>
            <a:ext cx="1331086" cy="727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Create &amp; Implement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ORIX USA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Workforce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Planning Strategy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632938" y="1565770"/>
            <a:ext cx="1396262" cy="1092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Create &amp; Implement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Talent Management Plan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-Career Pathing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-Performance Management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-Organization Design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-Key Employees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-Succession Planning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Goal Setting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09600" y="334376"/>
            <a:ext cx="8382000" cy="490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CF/AR Revision Proposal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FY19 Human Resources 2x2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Talent Management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199174" y="3709765"/>
            <a:ext cx="892845" cy="52793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Reimagine HR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9953" y="3760628"/>
            <a:ext cx="991365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Create Talent Acquisition Strategy for ORIX USA &amp; Subsidiaries</a:t>
            </a: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777" y="1565770"/>
            <a:ext cx="109759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&amp; Implement Enterprise Change Management Strategy for ORIX USA &amp; Subsidiaries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-Future M&amp;A activity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-OCMS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-Mariner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-NXT Capital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1906" y="3697075"/>
            <a:ext cx="855406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Begin “Best Places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to Work” 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Initiative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130534" y="2491741"/>
            <a:ext cx="1165654" cy="66477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Identify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Areas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for Streamlining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Talent Management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Processes &amp; Procedures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0679" y="3689410"/>
            <a:ext cx="95936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 ORIX University</a:t>
            </a:r>
          </a:p>
          <a:p>
            <a:pPr algn="ctr"/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47385" y="1619682"/>
            <a:ext cx="1127032" cy="686315"/>
          </a:xfrm>
          <a:prstGeom prst="rect">
            <a:avLst/>
          </a:prstGeom>
          <a:solidFill>
            <a:srgbClr val="8DD4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Conduct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Needs Assessment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for Employee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Training Programs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501779" y="3780120"/>
            <a:ext cx="1025254" cy="64440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Identify &amp; Develop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ORIX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USA </a:t>
            </a: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Enterprise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HR Model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20" name="object 25"/>
          <p:cNvSpPr txBox="1"/>
          <p:nvPr/>
        </p:nvSpPr>
        <p:spPr>
          <a:xfrm>
            <a:off x="1305299" y="659086"/>
            <a:ext cx="1375062" cy="19211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vert="horz" wrap="square" lIns="0" tIns="22860" rIns="0" bIns="0" rtlCol="0">
            <a:noAutofit/>
          </a:bodyPr>
          <a:lstStyle/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b="1" spc="-5" dirty="0" smtClean="0">
                <a:latin typeface="Calibri Light" panose="020F0302020204030204" pitchFamily="34" charset="0"/>
                <a:cs typeface="Arial"/>
              </a:rPr>
              <a:t>Recruiting Strategy to </a:t>
            </a:r>
            <a:r>
              <a:rPr sz="900" b="1" spc="-5" dirty="0" smtClean="0">
                <a:latin typeface="Calibri Light" panose="020F0302020204030204" pitchFamily="34" charset="0"/>
                <a:cs typeface="Arial"/>
              </a:rPr>
              <a:t>Attract </a:t>
            </a:r>
            <a:r>
              <a:rPr sz="900" b="1" dirty="0">
                <a:latin typeface="Calibri Light" panose="020F0302020204030204" pitchFamily="34" charset="0"/>
                <a:cs typeface="Arial"/>
              </a:rPr>
              <a:t>Top</a:t>
            </a:r>
            <a:r>
              <a:rPr sz="900" b="1" spc="-80" dirty="0">
                <a:latin typeface="Calibri Light" panose="020F0302020204030204" pitchFamily="34" charset="0"/>
                <a:cs typeface="Arial"/>
              </a:rPr>
              <a:t> </a:t>
            </a:r>
            <a:r>
              <a:rPr sz="900" b="1" dirty="0">
                <a:latin typeface="Calibri Light" panose="020F0302020204030204" pitchFamily="34" charset="0"/>
                <a:cs typeface="Arial"/>
              </a:rPr>
              <a:t>Talent </a:t>
            </a:r>
            <a:r>
              <a:rPr lang="en-US" sz="900" b="1" dirty="0" smtClean="0">
                <a:latin typeface="Calibri Light" panose="020F0302020204030204" pitchFamily="34" charset="0"/>
                <a:cs typeface="Arial"/>
              </a:rPr>
              <a:t>and Build a Talent Pipeline that Aligns </a:t>
            </a:r>
            <a:r>
              <a:rPr sz="900" b="1" spc="-5" dirty="0" smtClean="0">
                <a:latin typeface="Calibri Light" panose="020F0302020204030204" pitchFamily="34" charset="0"/>
                <a:cs typeface="Arial"/>
              </a:rPr>
              <a:t>with </a:t>
            </a:r>
            <a:r>
              <a:rPr sz="900" b="1" dirty="0" smtClean="0">
                <a:latin typeface="Calibri Light" panose="020F0302020204030204" pitchFamily="34" charset="0"/>
                <a:cs typeface="Arial"/>
              </a:rPr>
              <a:t>Culture</a:t>
            </a:r>
            <a:r>
              <a:rPr sz="900" b="1" spc="-105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sz="900" b="1" dirty="0" smtClean="0">
                <a:latin typeface="Calibri Light" panose="020F0302020204030204" pitchFamily="34" charset="0"/>
                <a:cs typeface="Arial"/>
              </a:rPr>
              <a:t>&amp;</a:t>
            </a:r>
            <a:r>
              <a:rPr lang="en-US" sz="900" b="1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sz="900" b="1" dirty="0" smtClean="0">
                <a:latin typeface="Calibri Light" panose="020F0302020204030204" pitchFamily="34" charset="0"/>
                <a:cs typeface="Arial"/>
              </a:rPr>
              <a:t>Desired</a:t>
            </a:r>
            <a:r>
              <a:rPr sz="900" b="1" spc="-85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sz="900" b="1" dirty="0" smtClean="0">
                <a:latin typeface="Calibri Light" panose="020F0302020204030204" pitchFamily="34" charset="0"/>
                <a:cs typeface="Arial"/>
              </a:rPr>
              <a:t>Results</a:t>
            </a:r>
            <a:endParaRPr lang="en-US" sz="800" b="1" dirty="0" smtClean="0">
              <a:latin typeface="Calibri Light" panose="020F0302020204030204" pitchFamily="34" charset="0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750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Establish Talent Committee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Recruiting, Talent Management &amp; Onboarding in Workday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Update New Hire Orientation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Update Exit Process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Roll Out New EE Referral Program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Roll Out New Relocation Policy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Update ORIX Careers </a:t>
            </a:r>
            <a:r>
              <a:rPr lang="en-US" sz="800" dirty="0" err="1" smtClean="0">
                <a:latin typeface="Calibri Light" panose="020F0302020204030204" pitchFamily="34" charset="0"/>
                <a:cs typeface="Arial"/>
              </a:rPr>
              <a:t>WebPage</a:t>
            </a:r>
            <a:endParaRPr sz="800" dirty="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21" name="object 25"/>
          <p:cNvSpPr txBox="1"/>
          <p:nvPr/>
        </p:nvSpPr>
        <p:spPr>
          <a:xfrm>
            <a:off x="4020556" y="609999"/>
            <a:ext cx="1007561" cy="9618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b="1" spc="-5" dirty="0" smtClean="0">
                <a:latin typeface="Calibri Light" panose="020F0302020204030204" pitchFamily="34" charset="0"/>
                <a:cs typeface="Arial"/>
              </a:rPr>
              <a:t>Design Program to Identify &amp; Retain High Potential (</a:t>
            </a:r>
            <a:r>
              <a:rPr lang="en-US" sz="900" b="1" spc="-5" dirty="0" err="1" smtClean="0">
                <a:latin typeface="Calibri Light" panose="020F0302020204030204" pitchFamily="34" charset="0"/>
                <a:cs typeface="Arial"/>
              </a:rPr>
              <a:t>HiPo</a:t>
            </a:r>
            <a:r>
              <a:rPr lang="en-US" sz="900" b="1" spc="-5" dirty="0" smtClean="0">
                <a:latin typeface="Calibri Light" panose="020F0302020204030204" pitchFamily="34" charset="0"/>
                <a:cs typeface="Arial"/>
              </a:rPr>
              <a:t>) Employees</a:t>
            </a:r>
            <a:endParaRPr lang="en-US" sz="900" b="1" dirty="0" smtClean="0">
              <a:latin typeface="Calibri Light" panose="020F0302020204030204" pitchFamily="34" charset="0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Career Path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Succession Planning</a:t>
            </a:r>
          </a:p>
        </p:txBody>
      </p:sp>
      <p:sp>
        <p:nvSpPr>
          <p:cNvPr id="22" name="object 25"/>
          <p:cNvSpPr txBox="1"/>
          <p:nvPr/>
        </p:nvSpPr>
        <p:spPr>
          <a:xfrm>
            <a:off x="-437605" y="1133996"/>
            <a:ext cx="1331882" cy="19560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vert="horz" wrap="square" lIns="0" tIns="22860" rIns="0" bIns="0" rtlCol="0">
            <a:noAutofit/>
          </a:bodyPr>
          <a:lstStyle/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b="1" spc="-5" dirty="0" smtClean="0">
                <a:latin typeface="Calibri Light" panose="020F0302020204030204" pitchFamily="34" charset="0"/>
                <a:cs typeface="Arial"/>
              </a:rPr>
              <a:t>OCMS Strategy and Integration Process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Identify/Implement strategy, philosophy, structure &amp; model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Identify how/what Shared Services will be leveraged vs kept internally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Workday integration of LP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Workforce planning for integrated teams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Change management strategy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Deploy roles, identify skill gaps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Define/delegate body of work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Identify best practices/processes</a:t>
            </a:r>
          </a:p>
          <a:p>
            <a:pPr>
              <a:lnSpc>
                <a:spcPct val="100000"/>
              </a:lnSpc>
            </a:pPr>
            <a:endParaRPr sz="800" dirty="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24" name="object 25"/>
          <p:cNvSpPr txBox="1"/>
          <p:nvPr/>
        </p:nvSpPr>
        <p:spPr>
          <a:xfrm>
            <a:off x="2362199" y="2343732"/>
            <a:ext cx="1331882" cy="5336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vert="horz" wrap="square" lIns="0" tIns="22860" rIns="0" bIns="0" rtlCol="0">
            <a:noAutofit/>
          </a:bodyPr>
          <a:lstStyle/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b="1" spc="-5" dirty="0" smtClean="0">
                <a:latin typeface="Calibri Light" panose="020F0302020204030204" pitchFamily="34" charset="0"/>
                <a:cs typeface="Arial"/>
              </a:rPr>
              <a:t>OCMS HR Strategy, Business Model &amp; Structure</a:t>
            </a:r>
          </a:p>
        </p:txBody>
      </p:sp>
      <p:sp>
        <p:nvSpPr>
          <p:cNvPr id="28" name="object 25"/>
          <p:cNvSpPr txBox="1"/>
          <p:nvPr/>
        </p:nvSpPr>
        <p:spPr>
          <a:xfrm>
            <a:off x="944295" y="2797064"/>
            <a:ext cx="1331882" cy="5336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vert="horz" wrap="square" lIns="0" tIns="22860" rIns="0" bIns="0" rtlCol="0">
            <a:noAutofit/>
          </a:bodyPr>
          <a:lstStyle/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b="1" spc="-5" dirty="0" smtClean="0">
                <a:latin typeface="Calibri Light" panose="020F0302020204030204" pitchFamily="34" charset="0"/>
                <a:cs typeface="Arial"/>
              </a:rPr>
              <a:t>Create Enterprise Search Firm Strategy</a:t>
            </a:r>
          </a:p>
        </p:txBody>
      </p:sp>
      <p:sp>
        <p:nvSpPr>
          <p:cNvPr id="29" name="object 36"/>
          <p:cNvSpPr txBox="1"/>
          <p:nvPr/>
        </p:nvSpPr>
        <p:spPr>
          <a:xfrm>
            <a:off x="8370769" y="1864604"/>
            <a:ext cx="1348623" cy="13816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algn="ctr">
              <a:lnSpc>
                <a:spcPct val="100000"/>
              </a:lnSpc>
            </a:pPr>
            <a:r>
              <a:rPr lang="en-US" sz="1000" b="1" dirty="0" smtClean="0">
                <a:latin typeface="Calibri Light" panose="020F0302020204030204" pitchFamily="34" charset="0"/>
                <a:cs typeface="Arial"/>
              </a:rPr>
              <a:t>Reimagine HR</a:t>
            </a:r>
          </a:p>
          <a:p>
            <a:pPr marL="19050" marR="8255"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Identify model and strategy for team to support ORIX and subs</a:t>
            </a:r>
          </a:p>
          <a:p>
            <a:pPr marL="19050" marR="8255"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Change mgmt. strategy for HRBP model (if approved)</a:t>
            </a:r>
          </a:p>
          <a:p>
            <a:pPr marL="19050" marR="8255"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Stakeholder Engagement Surveys</a:t>
            </a:r>
          </a:p>
          <a:p>
            <a:pPr marL="19050" marR="8255" indent="-457200"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Who/What Do We Want to Be?</a:t>
            </a:r>
          </a:p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endParaRPr lang="en-US" sz="900" dirty="0" smtClean="0">
              <a:latin typeface="Arial"/>
              <a:cs typeface="Arial"/>
            </a:endParaRPr>
          </a:p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30" name="object 36"/>
          <p:cNvSpPr txBox="1"/>
          <p:nvPr/>
        </p:nvSpPr>
        <p:spPr>
          <a:xfrm>
            <a:off x="5167755" y="837970"/>
            <a:ext cx="1266808" cy="781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80010" rIns="0" bIns="0" rtlCol="0" anchor="t">
            <a:noAutofit/>
          </a:bodyPr>
          <a:lstStyle/>
          <a:p>
            <a:pPr marL="19050" marR="8255" indent="-1270" algn="ctr"/>
            <a:r>
              <a:rPr lang="en-US" sz="900" dirty="0" smtClean="0">
                <a:latin typeface="Calibri Light" panose="020F0302020204030204" pitchFamily="34" charset="0"/>
                <a:cs typeface="Arial"/>
              </a:rPr>
              <a:t>Identify and Encourage Cross-Functional</a:t>
            </a:r>
            <a:r>
              <a:rPr lang="en-US" sz="900" spc="-80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lang="en-US" sz="900" dirty="0" smtClean="0">
                <a:latin typeface="Calibri Light" panose="020F0302020204030204" pitchFamily="34" charset="0"/>
                <a:cs typeface="Arial"/>
              </a:rPr>
              <a:t>Learning &amp; Enrichment  Opportunities for              HR</a:t>
            </a:r>
            <a:r>
              <a:rPr lang="en-US" sz="900" spc="-95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lang="en-US" sz="900" dirty="0" smtClean="0">
                <a:latin typeface="Calibri Light" panose="020F0302020204030204" pitchFamily="34" charset="0"/>
                <a:cs typeface="Arial"/>
              </a:rPr>
              <a:t>Team Members</a:t>
            </a:r>
          </a:p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endParaRPr sz="800" dirty="0">
              <a:latin typeface="Arial"/>
              <a:cs typeface="Arial"/>
            </a:endParaRPr>
          </a:p>
        </p:txBody>
      </p:sp>
      <p:sp>
        <p:nvSpPr>
          <p:cNvPr id="35" name="object 36"/>
          <p:cNvSpPr txBox="1"/>
          <p:nvPr/>
        </p:nvSpPr>
        <p:spPr>
          <a:xfrm>
            <a:off x="7837694" y="857811"/>
            <a:ext cx="1315039" cy="68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indent="-1270" algn="ctr"/>
            <a:r>
              <a:rPr lang="en-US" sz="900" dirty="0" smtClean="0">
                <a:latin typeface="Calibri Light" panose="020F0302020204030204" pitchFamily="34" charset="0"/>
                <a:cs typeface="Arial"/>
              </a:rPr>
              <a:t>Identify and Deploy Change Management Strategy for New Performance Evaluation Process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6" name="object 56"/>
          <p:cNvSpPr/>
          <p:nvPr/>
        </p:nvSpPr>
        <p:spPr>
          <a:xfrm>
            <a:off x="7557911" y="4757039"/>
            <a:ext cx="1250467" cy="439844"/>
          </a:xfrm>
          <a:custGeom>
            <a:avLst/>
            <a:gdLst/>
            <a:ahLst/>
            <a:cxnLst/>
            <a:rect l="l" t="t" r="r" b="b"/>
            <a:pathLst>
              <a:path w="1280160" h="635000">
                <a:moveTo>
                  <a:pt x="0" y="634504"/>
                </a:moveTo>
                <a:lnTo>
                  <a:pt x="1280160" y="634504"/>
                </a:lnTo>
                <a:lnTo>
                  <a:pt x="1280160" y="0"/>
                </a:lnTo>
                <a:lnTo>
                  <a:pt x="0" y="0"/>
                </a:lnTo>
                <a:lnTo>
                  <a:pt x="0" y="6345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18288" algn="ctr"/>
            <a:r>
              <a:rPr lang="en-US" sz="900" dirty="0" smtClean="0">
                <a:latin typeface="Calibri Light" panose="020F0302020204030204" pitchFamily="34" charset="0"/>
              </a:rPr>
              <a:t>HR Metrics and HCM Dashboard for Managers in Workday</a:t>
            </a:r>
            <a:endParaRPr sz="900" dirty="0">
              <a:latin typeface="Calibri Light" panose="020F030202020403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17222" y="4005186"/>
            <a:ext cx="1250881" cy="530273"/>
          </a:xfrm>
          <a:prstGeom prst="rect">
            <a:avLst/>
          </a:prstGeom>
          <a:solidFill>
            <a:srgbClr val="FFFF00"/>
          </a:solidFill>
          <a:ln w="9525">
            <a:solidFill>
              <a:srgbClr val="BEBEBE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21590" algn="ctr">
              <a:lnSpc>
                <a:spcPct val="100000"/>
              </a:lnSpc>
            </a:pPr>
            <a:r>
              <a:rPr lang="en-US" sz="900" b="1" dirty="0" smtClean="0">
                <a:latin typeface="Calibri Light" panose="020F0302020204030204" pitchFamily="34" charset="0"/>
                <a:cs typeface="Arial"/>
              </a:rPr>
              <a:t>Launch ORIX</a:t>
            </a:r>
            <a:r>
              <a:rPr lang="en-US" sz="900" b="1" spc="-125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lang="en-US" sz="900" b="1" dirty="0" smtClean="0">
                <a:latin typeface="Calibri Light" panose="020F0302020204030204" pitchFamily="34" charset="0"/>
                <a:cs typeface="Arial"/>
              </a:rPr>
              <a:t>University</a:t>
            </a:r>
          </a:p>
          <a:p>
            <a:pPr marL="18415">
              <a:lnSpc>
                <a:spcPct val="100000"/>
              </a:lnSpc>
              <a:spcBef>
                <a:spcPts val="10"/>
              </a:spcBef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</a:t>
            </a:r>
            <a:r>
              <a:rPr lang="en-US" sz="800" spc="-5" dirty="0" smtClean="0">
                <a:latin typeface="Calibri Light" panose="020F0302020204030204" pitchFamily="34" charset="0"/>
                <a:cs typeface="Arial"/>
              </a:rPr>
              <a:t>Curriculum for</a:t>
            </a:r>
            <a:r>
              <a:rPr lang="en-US" sz="800" spc="-50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L&amp;D</a:t>
            </a:r>
          </a:p>
          <a:p>
            <a:pPr marL="12700"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</a:t>
            </a:r>
            <a:r>
              <a:rPr lang="en-US" sz="800" spc="-5" dirty="0" smtClean="0">
                <a:latin typeface="Calibri Light" panose="020F0302020204030204" pitchFamily="34" charset="0"/>
                <a:cs typeface="Arial"/>
              </a:rPr>
              <a:t>Thought</a:t>
            </a:r>
            <a:r>
              <a:rPr lang="en-US" sz="800" spc="-30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lang="en-US" sz="800" spc="-5" dirty="0" smtClean="0">
                <a:latin typeface="Calibri Light" panose="020F0302020204030204" pitchFamily="34" charset="0"/>
                <a:cs typeface="Arial"/>
              </a:rPr>
              <a:t>Leadership</a:t>
            </a:r>
          </a:p>
          <a:p>
            <a:pPr marL="12700">
              <a:lnSpc>
                <a:spcPct val="100000"/>
              </a:lnSpc>
            </a:pPr>
            <a:r>
              <a:rPr lang="en-US" sz="800" spc="-5" dirty="0" smtClean="0">
                <a:latin typeface="Calibri Light" panose="020F0302020204030204" pitchFamily="34" charset="0"/>
                <a:cs typeface="Arial"/>
              </a:rPr>
              <a:t>~ Individual Learning Paths</a:t>
            </a:r>
            <a:endParaRPr lang="en-US" sz="800" dirty="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38" name="object 36"/>
          <p:cNvSpPr txBox="1"/>
          <p:nvPr/>
        </p:nvSpPr>
        <p:spPr>
          <a:xfrm>
            <a:off x="3119981" y="3233672"/>
            <a:ext cx="1159256" cy="542845"/>
          </a:xfrm>
          <a:prstGeom prst="rect">
            <a:avLst/>
          </a:prstGeom>
          <a:solidFill>
            <a:srgbClr val="FFFF00"/>
          </a:solidFill>
          <a:ln w="9525">
            <a:solidFill>
              <a:srgbClr val="BEBEBE"/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r>
              <a:rPr lang="en-US" sz="900" b="1" dirty="0" smtClean="0">
                <a:latin typeface="Calibri Light" panose="020F0302020204030204" pitchFamily="34" charset="0"/>
                <a:cs typeface="Arial"/>
              </a:rPr>
              <a:t>“Best Places to Work”</a:t>
            </a:r>
          </a:p>
          <a:p>
            <a:pPr marR="8255"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  ~ Baseline Survey in 2018         </a:t>
            </a:r>
          </a:p>
          <a:p>
            <a:pPr marR="8255">
              <a:lnSpc>
                <a:spcPct val="100000"/>
              </a:lnSpc>
            </a:pPr>
            <a:r>
              <a:rPr lang="en-US" sz="800" dirty="0">
                <a:latin typeface="Calibri Light" panose="020F0302020204030204" pitchFamily="34" charset="0"/>
                <a:cs typeface="Arial"/>
              </a:rPr>
              <a:t> </a:t>
            </a: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 ~ Finalist by 2020</a:t>
            </a:r>
            <a:endParaRPr sz="800" dirty="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40" name="object 36"/>
          <p:cNvSpPr txBox="1"/>
          <p:nvPr/>
        </p:nvSpPr>
        <p:spPr>
          <a:xfrm>
            <a:off x="4495418" y="4615821"/>
            <a:ext cx="978949" cy="557663"/>
          </a:xfrm>
          <a:prstGeom prst="rect">
            <a:avLst/>
          </a:prstGeom>
          <a:solidFill>
            <a:srgbClr val="FFFF00"/>
          </a:solidFill>
          <a:ln w="9525">
            <a:solidFill>
              <a:srgbClr val="BEBEBE"/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r>
              <a:rPr lang="en-US" sz="900" b="1" dirty="0" smtClean="0">
                <a:latin typeface="Calibri Light" panose="020F0302020204030204" pitchFamily="34" charset="0"/>
                <a:cs typeface="Arial"/>
              </a:rPr>
              <a:t>Begin Framework for Diversity &amp; Inclusion Plan for FY20</a:t>
            </a:r>
            <a:endParaRPr sz="900" b="1" dirty="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41" name="object 40"/>
          <p:cNvSpPr txBox="1"/>
          <p:nvPr/>
        </p:nvSpPr>
        <p:spPr>
          <a:xfrm>
            <a:off x="3087546" y="4337316"/>
            <a:ext cx="1276843" cy="407162"/>
          </a:xfrm>
          <a:prstGeom prst="rect">
            <a:avLst/>
          </a:prstGeom>
          <a:solidFill>
            <a:srgbClr val="FFFF00"/>
          </a:solidFill>
          <a:ln w="9525">
            <a:solidFill>
              <a:srgbClr val="BEBEBE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R="106680" algn="ctr">
              <a:lnSpc>
                <a:spcPct val="100000"/>
              </a:lnSpc>
            </a:pPr>
            <a:r>
              <a:rPr lang="en-US" sz="850" b="1" dirty="0" smtClean="0">
                <a:latin typeface="Calibri Light" panose="020F0302020204030204" pitchFamily="34" charset="0"/>
                <a:cs typeface="Arial"/>
              </a:rPr>
              <a:t>Streamline/Automate        and Document HR Processes &amp; Procedures</a:t>
            </a:r>
            <a:endParaRPr sz="850" b="1" dirty="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42" name="object 38"/>
          <p:cNvSpPr txBox="1"/>
          <p:nvPr/>
        </p:nvSpPr>
        <p:spPr>
          <a:xfrm>
            <a:off x="4159952" y="3437932"/>
            <a:ext cx="1215511" cy="430887"/>
          </a:xfrm>
          <a:prstGeom prst="rect">
            <a:avLst/>
          </a:prstGeom>
          <a:solidFill>
            <a:srgbClr val="FFFF00"/>
          </a:solidFill>
          <a:ln w="9525">
            <a:solidFill>
              <a:srgbClr val="BEBEBE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algn="ctr"/>
            <a:r>
              <a:rPr lang="en-US" sz="900" b="1" dirty="0" smtClean="0">
                <a:latin typeface="Calibri Light" panose="020F0302020204030204" pitchFamily="34" charset="0"/>
                <a:cs typeface="Arial"/>
              </a:rPr>
              <a:t>Update </a:t>
            </a:r>
            <a:r>
              <a:rPr lang="en-US" sz="900" b="1" spc="-5" dirty="0" smtClean="0">
                <a:latin typeface="Calibri Light" panose="020F0302020204030204" pitchFamily="34" charset="0"/>
                <a:cs typeface="Arial"/>
              </a:rPr>
              <a:t>ORIX</a:t>
            </a:r>
            <a:r>
              <a:rPr lang="en-US" sz="900" b="1" spc="-95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lang="en-US" sz="900" b="1" dirty="0" smtClean="0">
                <a:latin typeface="Calibri Light" panose="020F0302020204030204" pitchFamily="34" charset="0"/>
                <a:cs typeface="Arial"/>
              </a:rPr>
              <a:t>Open &amp; Career</a:t>
            </a:r>
            <a:r>
              <a:rPr lang="en-US" sz="900" b="1" spc="-110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lang="en-US" sz="900" b="1" spc="5" dirty="0" smtClean="0">
                <a:latin typeface="Calibri Light" panose="020F0302020204030204" pitchFamily="34" charset="0"/>
                <a:cs typeface="Arial"/>
              </a:rPr>
              <a:t>Websites for ORIX and Newco</a:t>
            </a:r>
            <a:endParaRPr lang="en-US" sz="900" b="1" dirty="0" smtClean="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43" name="object 38"/>
          <p:cNvSpPr txBox="1"/>
          <p:nvPr/>
        </p:nvSpPr>
        <p:spPr>
          <a:xfrm>
            <a:off x="968020" y="3472089"/>
            <a:ext cx="1055735" cy="292388"/>
          </a:xfrm>
          <a:prstGeom prst="rect">
            <a:avLst/>
          </a:prstGeom>
          <a:solidFill>
            <a:srgbClr val="FFFF00"/>
          </a:solidFill>
          <a:ln w="9525">
            <a:solidFill>
              <a:srgbClr val="BEBEBE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algn="ctr"/>
            <a:r>
              <a:rPr lang="en-US" sz="900" b="1" dirty="0" smtClean="0">
                <a:latin typeface="Calibri Light" panose="020F0302020204030204" pitchFamily="34" charset="0"/>
                <a:cs typeface="Arial"/>
              </a:rPr>
              <a:t>Employee Service Awards</a:t>
            </a:r>
          </a:p>
        </p:txBody>
      </p:sp>
    </p:spTree>
    <p:extLst>
      <p:ext uri="{BB962C8B-B14F-4D97-AF65-F5344CB8AC3E}">
        <p14:creationId xmlns:p14="http://schemas.microsoft.com/office/powerpoint/2010/main" val="40852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8686800" cy="19811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Human Resources 2 X 2</a:t>
            </a:r>
            <a:br>
              <a:rPr lang="en-US" dirty="0" smtClean="0"/>
            </a:br>
            <a:r>
              <a:rPr lang="en-US" sz="3600" dirty="0" smtClean="0"/>
              <a:t>Talent Management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FY2019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19, 2018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28600" y="4468812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Team Working Edits</a:t>
            </a:r>
          </a:p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(MBD/CF/AR)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x2 templ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70" y="1165288"/>
            <a:ext cx="9027310" cy="50889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ectangle 30"/>
          <p:cNvSpPr/>
          <p:nvPr/>
        </p:nvSpPr>
        <p:spPr bwMode="auto">
          <a:xfrm>
            <a:off x="4048445" y="4401418"/>
            <a:ext cx="1025254" cy="64440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Create Framework for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Diversity &amp; Inclusion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Plan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437093" y="2713827"/>
            <a:ext cx="1127032" cy="515933"/>
          </a:xfrm>
          <a:prstGeom prst="rect">
            <a:avLst/>
          </a:prstGeom>
          <a:solidFill>
            <a:srgbClr val="8DD4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Identify Employee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Engagement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Initiatives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5649" y="1219200"/>
            <a:ext cx="1503472" cy="3465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52" b="1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Drive Daily</a:t>
            </a:r>
            <a:endParaRPr lang="en-US" sz="1652" b="1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417350" y="1619682"/>
            <a:ext cx="1166519" cy="98703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Provide Personal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Learning &amp; Development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Opportunities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for Talent Team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-On-The-Job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Training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-Classroom/Lecture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Coaching/Mentoring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232600" y="4615821"/>
            <a:ext cx="1129599" cy="4796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HR Metrics &amp; HCM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Dashboard in Workday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710901" y="3757110"/>
            <a:ext cx="1098971" cy="67261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Design High Potential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HiPo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)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Program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174114" y="1565770"/>
            <a:ext cx="1331086" cy="727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Create &amp; Implement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ORIX USA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Workforce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Planning Strategy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632938" y="1565770"/>
            <a:ext cx="1396262" cy="1092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Create &amp; Implement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Talent Management Plan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-Career Pathing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-Performance Management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-Organization Design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-Key Employees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-Succession Planning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Goal Setting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09600" y="334376"/>
            <a:ext cx="8382000" cy="490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 Revision P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roposal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FY19 Human Resources 2x2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Talent Management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199174" y="3709765"/>
            <a:ext cx="892845" cy="52793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Reimagine HR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9953" y="3760628"/>
            <a:ext cx="991365" cy="132343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Create Talent Acquisition Strategy for ORIX USA &amp; Subsidiaries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-Workforce Planning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-Search Firms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-Pipelining</a:t>
            </a: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777" y="1565770"/>
            <a:ext cx="109759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&amp; Implement Enterprise Change Management Strategy for ORIX USA &amp; Subsidiaries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-Future M&amp;A activity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-OCMS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-Mariner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-NXT Capital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1906" y="3697075"/>
            <a:ext cx="855406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Begin “Best Places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to Work” 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Initiative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130534" y="2491741"/>
            <a:ext cx="1165654" cy="66477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Identify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Areas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for Streamlining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Talent Management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Processes &amp; Procedures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0679" y="3689410"/>
            <a:ext cx="95936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 ORIX University</a:t>
            </a:r>
          </a:p>
          <a:p>
            <a:pPr algn="ctr"/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47385" y="1619682"/>
            <a:ext cx="1127032" cy="686315"/>
          </a:xfrm>
          <a:prstGeom prst="rect">
            <a:avLst/>
          </a:prstGeom>
          <a:solidFill>
            <a:srgbClr val="8DD4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Conduct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Needs Assessment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for Employee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Training Programs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501779" y="3780120"/>
            <a:ext cx="1025254" cy="64440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Identify &amp; Develop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ORIX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USA </a:t>
            </a: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Enterprise 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HR Model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20" name="object 25"/>
          <p:cNvSpPr txBox="1"/>
          <p:nvPr/>
        </p:nvSpPr>
        <p:spPr>
          <a:xfrm>
            <a:off x="1100196" y="76505"/>
            <a:ext cx="1375062" cy="19211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vert="horz" wrap="square" lIns="0" tIns="22860" rIns="0" bIns="0" rtlCol="0">
            <a:noAutofit/>
          </a:bodyPr>
          <a:lstStyle/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b="1" spc="-5" dirty="0" smtClean="0">
                <a:latin typeface="Calibri Light" panose="020F0302020204030204" pitchFamily="34" charset="0"/>
                <a:cs typeface="Arial"/>
              </a:rPr>
              <a:t>Recruiting Strategy to </a:t>
            </a:r>
            <a:r>
              <a:rPr sz="900" b="1" spc="-5" dirty="0" smtClean="0">
                <a:latin typeface="Calibri Light" panose="020F0302020204030204" pitchFamily="34" charset="0"/>
                <a:cs typeface="Arial"/>
              </a:rPr>
              <a:t>Attract </a:t>
            </a:r>
            <a:r>
              <a:rPr sz="900" b="1" dirty="0">
                <a:latin typeface="Calibri Light" panose="020F0302020204030204" pitchFamily="34" charset="0"/>
                <a:cs typeface="Arial"/>
              </a:rPr>
              <a:t>Top</a:t>
            </a:r>
            <a:r>
              <a:rPr sz="900" b="1" spc="-80" dirty="0">
                <a:latin typeface="Calibri Light" panose="020F0302020204030204" pitchFamily="34" charset="0"/>
                <a:cs typeface="Arial"/>
              </a:rPr>
              <a:t> </a:t>
            </a:r>
            <a:r>
              <a:rPr sz="900" b="1" dirty="0">
                <a:latin typeface="Calibri Light" panose="020F0302020204030204" pitchFamily="34" charset="0"/>
                <a:cs typeface="Arial"/>
              </a:rPr>
              <a:t>Talent </a:t>
            </a:r>
            <a:r>
              <a:rPr lang="en-US" sz="900" b="1" dirty="0" smtClean="0">
                <a:latin typeface="Calibri Light" panose="020F0302020204030204" pitchFamily="34" charset="0"/>
                <a:cs typeface="Arial"/>
              </a:rPr>
              <a:t>and Build a Talent Pipeline that Aligns </a:t>
            </a:r>
            <a:r>
              <a:rPr sz="900" b="1" spc="-5" dirty="0" smtClean="0">
                <a:latin typeface="Calibri Light" panose="020F0302020204030204" pitchFamily="34" charset="0"/>
                <a:cs typeface="Arial"/>
              </a:rPr>
              <a:t>with </a:t>
            </a:r>
            <a:r>
              <a:rPr sz="900" b="1" dirty="0" smtClean="0">
                <a:latin typeface="Calibri Light" panose="020F0302020204030204" pitchFamily="34" charset="0"/>
                <a:cs typeface="Arial"/>
              </a:rPr>
              <a:t>Culture</a:t>
            </a:r>
            <a:r>
              <a:rPr sz="900" b="1" spc="-105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sz="900" b="1" dirty="0" smtClean="0">
                <a:latin typeface="Calibri Light" panose="020F0302020204030204" pitchFamily="34" charset="0"/>
                <a:cs typeface="Arial"/>
              </a:rPr>
              <a:t>&amp;</a:t>
            </a:r>
            <a:r>
              <a:rPr lang="en-US" sz="900" b="1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sz="900" b="1" dirty="0" smtClean="0">
                <a:latin typeface="Calibri Light" panose="020F0302020204030204" pitchFamily="34" charset="0"/>
                <a:cs typeface="Arial"/>
              </a:rPr>
              <a:t>Desired</a:t>
            </a:r>
            <a:r>
              <a:rPr sz="900" b="1" spc="-85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sz="900" b="1" dirty="0" smtClean="0">
                <a:latin typeface="Calibri Light" panose="020F0302020204030204" pitchFamily="34" charset="0"/>
                <a:cs typeface="Arial"/>
              </a:rPr>
              <a:t>Results</a:t>
            </a:r>
            <a:endParaRPr lang="en-US" sz="800" b="1" dirty="0" smtClean="0">
              <a:latin typeface="Calibri Light" panose="020F0302020204030204" pitchFamily="34" charset="0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750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Establish Talent Committee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Recruiting, Talent Management &amp; Onboarding in Workday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Update New Hire Orientation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Update Exit Process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Roll Out New EE Referral Program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Roll Out New Relocation Policy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Update ORIX Careers </a:t>
            </a:r>
            <a:r>
              <a:rPr lang="en-US" sz="800" dirty="0" err="1" smtClean="0">
                <a:latin typeface="Calibri Light" panose="020F0302020204030204" pitchFamily="34" charset="0"/>
                <a:cs typeface="Arial"/>
              </a:rPr>
              <a:t>WebPage</a:t>
            </a:r>
            <a:endParaRPr sz="800" dirty="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21" name="object 25"/>
          <p:cNvSpPr txBox="1"/>
          <p:nvPr/>
        </p:nvSpPr>
        <p:spPr>
          <a:xfrm>
            <a:off x="4020556" y="609999"/>
            <a:ext cx="1007561" cy="9618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b="1" spc="-5" dirty="0" smtClean="0">
                <a:latin typeface="Calibri Light" panose="020F0302020204030204" pitchFamily="34" charset="0"/>
                <a:cs typeface="Arial"/>
              </a:rPr>
              <a:t>Design Program to Identify &amp; Retain High Potential (</a:t>
            </a:r>
            <a:r>
              <a:rPr lang="en-US" sz="900" b="1" spc="-5" dirty="0" err="1" smtClean="0">
                <a:latin typeface="Calibri Light" panose="020F0302020204030204" pitchFamily="34" charset="0"/>
                <a:cs typeface="Arial"/>
              </a:rPr>
              <a:t>HiPo</a:t>
            </a:r>
            <a:r>
              <a:rPr lang="en-US" sz="900" b="1" spc="-5" dirty="0" smtClean="0">
                <a:latin typeface="Calibri Light" panose="020F0302020204030204" pitchFamily="34" charset="0"/>
                <a:cs typeface="Arial"/>
              </a:rPr>
              <a:t>) Employees</a:t>
            </a:r>
            <a:endParaRPr lang="en-US" sz="900" b="1" dirty="0" smtClean="0">
              <a:latin typeface="Calibri Light" panose="020F0302020204030204" pitchFamily="34" charset="0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Career Path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Succession Planning</a:t>
            </a:r>
          </a:p>
        </p:txBody>
      </p:sp>
      <p:sp>
        <p:nvSpPr>
          <p:cNvPr id="22" name="object 25"/>
          <p:cNvSpPr txBox="1"/>
          <p:nvPr/>
        </p:nvSpPr>
        <p:spPr>
          <a:xfrm>
            <a:off x="-437605" y="1133996"/>
            <a:ext cx="1331882" cy="19560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vert="horz" wrap="square" lIns="0" tIns="22860" rIns="0" bIns="0" rtlCol="0">
            <a:noAutofit/>
          </a:bodyPr>
          <a:lstStyle/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b="1" spc="-5" dirty="0" smtClean="0">
                <a:solidFill>
                  <a:srgbClr val="FF0000"/>
                </a:solidFill>
                <a:latin typeface="Calibri Light" panose="020F0302020204030204" pitchFamily="34" charset="0"/>
                <a:cs typeface="Arial"/>
              </a:rPr>
              <a:t>OCMS Strategy and Integration Process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Identify/Implement strategy, philosophy, structure &amp; model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Identify how/what Shared Services will be leveraged vs kept internally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Workday integration of LP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Workforce planning for integrated teams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Change management strategy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Deploy roles, identify skill gaps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Define/delegate body of work</a:t>
            </a:r>
          </a:p>
          <a:p>
            <a:pPr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Identify best practices/processes</a:t>
            </a:r>
          </a:p>
          <a:p>
            <a:pPr>
              <a:lnSpc>
                <a:spcPct val="100000"/>
              </a:lnSpc>
            </a:pPr>
            <a:endParaRPr sz="800" dirty="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24" name="object 25"/>
          <p:cNvSpPr txBox="1"/>
          <p:nvPr/>
        </p:nvSpPr>
        <p:spPr>
          <a:xfrm>
            <a:off x="2362199" y="2343732"/>
            <a:ext cx="1331882" cy="9869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vert="horz" wrap="square" lIns="0" tIns="22860" rIns="0" bIns="0" rtlCol="0">
            <a:noAutofit/>
          </a:bodyPr>
          <a:lstStyle/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b="1" spc="-5" dirty="0" smtClean="0">
                <a:solidFill>
                  <a:srgbClr val="FF0000"/>
                </a:solidFill>
                <a:latin typeface="Calibri Light" panose="020F0302020204030204" pitchFamily="34" charset="0"/>
                <a:cs typeface="Arial"/>
              </a:rPr>
              <a:t>OCMS HR Strategy, Business Model &amp; Structure</a:t>
            </a:r>
          </a:p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spc="-5" dirty="0" smtClean="0">
                <a:latin typeface="Calibri Light" panose="020F0302020204030204" pitchFamily="34" charset="0"/>
                <a:cs typeface="Arial"/>
              </a:rPr>
              <a:t>-Design of HRBP Model</a:t>
            </a:r>
          </a:p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spc="-5" dirty="0" smtClean="0">
                <a:latin typeface="Calibri Light" panose="020F0302020204030204" pitchFamily="34" charset="0"/>
                <a:cs typeface="Arial"/>
              </a:rPr>
              <a:t>-Change Plan</a:t>
            </a:r>
          </a:p>
          <a:p>
            <a:pPr marL="106045" marR="95885" algn="ctr">
              <a:lnSpc>
                <a:spcPct val="100000"/>
              </a:lnSpc>
              <a:spcBef>
                <a:spcPts val="180"/>
              </a:spcBef>
            </a:pPr>
            <a:r>
              <a:rPr lang="en-US" sz="900" spc="-5" dirty="0" smtClean="0">
                <a:latin typeface="Calibri Light" panose="020F0302020204030204" pitchFamily="34" charset="0"/>
                <a:cs typeface="Arial"/>
              </a:rPr>
              <a:t>-Execute &amp; Deploy HRBP </a:t>
            </a:r>
          </a:p>
        </p:txBody>
      </p:sp>
      <p:sp>
        <p:nvSpPr>
          <p:cNvPr id="29" name="object 36"/>
          <p:cNvSpPr txBox="1"/>
          <p:nvPr/>
        </p:nvSpPr>
        <p:spPr>
          <a:xfrm>
            <a:off x="8370769" y="1864604"/>
            <a:ext cx="1348623" cy="13816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algn="ctr">
              <a:lnSpc>
                <a:spcPct val="100000"/>
              </a:lnSpc>
            </a:pPr>
            <a:r>
              <a:rPr lang="en-US" sz="1000" b="1" dirty="0" smtClean="0">
                <a:latin typeface="Calibri Light" panose="020F0302020204030204" pitchFamily="34" charset="0"/>
                <a:cs typeface="Arial"/>
              </a:rPr>
              <a:t>Reimagine HR</a:t>
            </a:r>
          </a:p>
          <a:p>
            <a:pPr marL="19050" marR="8255"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Identify model and strategy for team to support ORIX and subs</a:t>
            </a:r>
          </a:p>
          <a:p>
            <a:pPr marL="19050" marR="8255"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Change mgmt. strategy for HRBP model (if approved)</a:t>
            </a:r>
          </a:p>
          <a:p>
            <a:pPr marL="19050" marR="8255"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Stakeholder Engagement Surveys</a:t>
            </a:r>
          </a:p>
          <a:p>
            <a:pPr marL="19050" marR="8255" indent="-457200"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Who/What Do We Want to Be?</a:t>
            </a:r>
          </a:p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endParaRPr lang="en-US" sz="900" dirty="0" smtClean="0">
              <a:latin typeface="Arial"/>
              <a:cs typeface="Arial"/>
            </a:endParaRPr>
          </a:p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30" name="object 36"/>
          <p:cNvSpPr txBox="1"/>
          <p:nvPr/>
        </p:nvSpPr>
        <p:spPr>
          <a:xfrm>
            <a:off x="5167755" y="837970"/>
            <a:ext cx="1266808" cy="781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80010" rIns="0" bIns="0" rtlCol="0" anchor="t">
            <a:noAutofit/>
          </a:bodyPr>
          <a:lstStyle/>
          <a:p>
            <a:pPr marL="19050" marR="8255" indent="-1270" algn="ctr"/>
            <a:r>
              <a:rPr lang="en-US" sz="900" dirty="0" smtClean="0">
                <a:latin typeface="Calibri Light" panose="020F0302020204030204" pitchFamily="34" charset="0"/>
                <a:cs typeface="Arial"/>
              </a:rPr>
              <a:t>Identify and Encourage Cross-Functional</a:t>
            </a:r>
            <a:r>
              <a:rPr lang="en-US" sz="900" spc="-80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lang="en-US" sz="900" dirty="0" smtClean="0">
                <a:latin typeface="Calibri Light" panose="020F0302020204030204" pitchFamily="34" charset="0"/>
                <a:cs typeface="Arial"/>
              </a:rPr>
              <a:t>Learning &amp; Enrichment  Opportunities for              HR</a:t>
            </a:r>
            <a:r>
              <a:rPr lang="en-US" sz="900" spc="-95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lang="en-US" sz="900" dirty="0" smtClean="0">
                <a:latin typeface="Calibri Light" panose="020F0302020204030204" pitchFamily="34" charset="0"/>
                <a:cs typeface="Arial"/>
              </a:rPr>
              <a:t>Team Members</a:t>
            </a:r>
          </a:p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endParaRPr sz="800" dirty="0">
              <a:latin typeface="Arial"/>
              <a:cs typeface="Arial"/>
            </a:endParaRPr>
          </a:p>
        </p:txBody>
      </p:sp>
      <p:sp>
        <p:nvSpPr>
          <p:cNvPr id="35" name="object 36"/>
          <p:cNvSpPr txBox="1"/>
          <p:nvPr/>
        </p:nvSpPr>
        <p:spPr>
          <a:xfrm>
            <a:off x="7837694" y="857811"/>
            <a:ext cx="1315039" cy="689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indent="-1270" algn="ctr"/>
            <a:r>
              <a:rPr lang="en-US" sz="900" dirty="0" smtClean="0">
                <a:latin typeface="Calibri Light" panose="020F0302020204030204" pitchFamily="34" charset="0"/>
                <a:cs typeface="Arial"/>
              </a:rPr>
              <a:t>Identify and Deploy Change Management Strategy for New Performance Evaluation Process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6" name="object 56"/>
          <p:cNvSpPr/>
          <p:nvPr/>
        </p:nvSpPr>
        <p:spPr>
          <a:xfrm>
            <a:off x="7557911" y="4757039"/>
            <a:ext cx="1250467" cy="439844"/>
          </a:xfrm>
          <a:custGeom>
            <a:avLst/>
            <a:gdLst/>
            <a:ahLst/>
            <a:cxnLst/>
            <a:rect l="l" t="t" r="r" b="b"/>
            <a:pathLst>
              <a:path w="1280160" h="635000">
                <a:moveTo>
                  <a:pt x="0" y="634504"/>
                </a:moveTo>
                <a:lnTo>
                  <a:pt x="1280160" y="634504"/>
                </a:lnTo>
                <a:lnTo>
                  <a:pt x="1280160" y="0"/>
                </a:lnTo>
                <a:lnTo>
                  <a:pt x="0" y="0"/>
                </a:lnTo>
                <a:lnTo>
                  <a:pt x="0" y="6345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marL="18288" algn="ctr"/>
            <a:r>
              <a:rPr lang="en-US" sz="900" dirty="0" smtClean="0">
                <a:latin typeface="Calibri Light" panose="020F0302020204030204" pitchFamily="34" charset="0"/>
              </a:rPr>
              <a:t>HR Metrics and HCM Dashboard for Managers in Workday</a:t>
            </a:r>
            <a:endParaRPr sz="900" dirty="0">
              <a:latin typeface="Calibri Light" panose="020F030202020403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17222" y="4005186"/>
            <a:ext cx="1250881" cy="5302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21590" algn="ctr">
              <a:lnSpc>
                <a:spcPct val="100000"/>
              </a:lnSpc>
            </a:pPr>
            <a:r>
              <a:rPr lang="en-US" sz="900" b="1" dirty="0" smtClean="0">
                <a:latin typeface="Calibri Light" panose="020F0302020204030204" pitchFamily="34" charset="0"/>
                <a:cs typeface="Arial"/>
              </a:rPr>
              <a:t>Launch ORIX</a:t>
            </a:r>
            <a:r>
              <a:rPr lang="en-US" sz="900" b="1" spc="-125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lang="en-US" sz="900" b="1" dirty="0" smtClean="0">
                <a:latin typeface="Calibri Light" panose="020F0302020204030204" pitchFamily="34" charset="0"/>
                <a:cs typeface="Arial"/>
              </a:rPr>
              <a:t>University</a:t>
            </a:r>
          </a:p>
          <a:p>
            <a:pPr marL="18415">
              <a:lnSpc>
                <a:spcPct val="100000"/>
              </a:lnSpc>
              <a:spcBef>
                <a:spcPts val="10"/>
              </a:spcBef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</a:t>
            </a:r>
            <a:r>
              <a:rPr lang="en-US" sz="800" spc="-5" dirty="0" smtClean="0">
                <a:latin typeface="Calibri Light" panose="020F0302020204030204" pitchFamily="34" charset="0"/>
                <a:cs typeface="Arial"/>
              </a:rPr>
              <a:t>Curriculum for</a:t>
            </a:r>
            <a:r>
              <a:rPr lang="en-US" sz="800" spc="-50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L&amp;D</a:t>
            </a:r>
          </a:p>
          <a:p>
            <a:pPr marL="12700"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~ </a:t>
            </a:r>
            <a:r>
              <a:rPr lang="en-US" sz="800" spc="-5" dirty="0" smtClean="0">
                <a:latin typeface="Calibri Light" panose="020F0302020204030204" pitchFamily="34" charset="0"/>
                <a:cs typeface="Arial"/>
              </a:rPr>
              <a:t>Thought</a:t>
            </a:r>
            <a:r>
              <a:rPr lang="en-US" sz="800" spc="-30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lang="en-US" sz="800" spc="-5" dirty="0" smtClean="0">
                <a:latin typeface="Calibri Light" panose="020F0302020204030204" pitchFamily="34" charset="0"/>
                <a:cs typeface="Arial"/>
              </a:rPr>
              <a:t>Leadership</a:t>
            </a:r>
          </a:p>
          <a:p>
            <a:pPr marL="12700">
              <a:lnSpc>
                <a:spcPct val="100000"/>
              </a:lnSpc>
            </a:pPr>
            <a:r>
              <a:rPr lang="en-US" sz="800" spc="-5" dirty="0" smtClean="0">
                <a:latin typeface="Calibri Light" panose="020F0302020204030204" pitchFamily="34" charset="0"/>
                <a:cs typeface="Arial"/>
              </a:rPr>
              <a:t>~ Individual Learning Paths</a:t>
            </a:r>
            <a:endParaRPr lang="en-US" sz="800" dirty="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38" name="object 36"/>
          <p:cNvSpPr txBox="1"/>
          <p:nvPr/>
        </p:nvSpPr>
        <p:spPr>
          <a:xfrm>
            <a:off x="3119981" y="3233672"/>
            <a:ext cx="1159256" cy="5428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r>
              <a:rPr lang="en-US" sz="900" b="1" dirty="0" smtClean="0">
                <a:latin typeface="Calibri Light" panose="020F0302020204030204" pitchFamily="34" charset="0"/>
                <a:cs typeface="Arial"/>
              </a:rPr>
              <a:t>“Best Places to Work”</a:t>
            </a:r>
          </a:p>
          <a:p>
            <a:pPr marR="8255">
              <a:lnSpc>
                <a:spcPct val="100000"/>
              </a:lnSpc>
            </a:pP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  ~ Baseline Survey in 2018         </a:t>
            </a:r>
          </a:p>
          <a:p>
            <a:pPr marR="8255">
              <a:lnSpc>
                <a:spcPct val="100000"/>
              </a:lnSpc>
            </a:pPr>
            <a:r>
              <a:rPr lang="en-US" sz="800" dirty="0">
                <a:latin typeface="Calibri Light" panose="020F0302020204030204" pitchFamily="34" charset="0"/>
                <a:cs typeface="Arial"/>
              </a:rPr>
              <a:t> </a:t>
            </a:r>
            <a:r>
              <a:rPr lang="en-US" sz="800" dirty="0" smtClean="0">
                <a:latin typeface="Calibri Light" panose="020F0302020204030204" pitchFamily="34" charset="0"/>
                <a:cs typeface="Arial"/>
              </a:rPr>
              <a:t> ~ Finalist by 2020</a:t>
            </a:r>
            <a:endParaRPr sz="800" dirty="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40" name="object 36"/>
          <p:cNvSpPr txBox="1"/>
          <p:nvPr/>
        </p:nvSpPr>
        <p:spPr>
          <a:xfrm>
            <a:off x="4495418" y="4615821"/>
            <a:ext cx="978949" cy="557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80010" rIns="0" bIns="0" rtlCol="0">
            <a:noAutofit/>
          </a:bodyPr>
          <a:lstStyle/>
          <a:p>
            <a:pPr marL="19050" marR="8255" indent="-1270" algn="ctr">
              <a:lnSpc>
                <a:spcPct val="100000"/>
              </a:lnSpc>
              <a:spcBef>
                <a:spcPts val="630"/>
              </a:spcBef>
            </a:pPr>
            <a:r>
              <a:rPr lang="en-US" sz="900" b="1" dirty="0" smtClean="0">
                <a:latin typeface="Calibri Light" panose="020F0302020204030204" pitchFamily="34" charset="0"/>
                <a:cs typeface="Arial"/>
              </a:rPr>
              <a:t>Begin Framework for Diversity &amp; Inclusion Plan for FY20</a:t>
            </a:r>
            <a:endParaRPr sz="900" b="1" dirty="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41" name="object 40"/>
          <p:cNvSpPr txBox="1"/>
          <p:nvPr/>
        </p:nvSpPr>
        <p:spPr>
          <a:xfrm>
            <a:off x="3087546" y="4337316"/>
            <a:ext cx="1276843" cy="407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R="106680" algn="ctr">
              <a:lnSpc>
                <a:spcPct val="100000"/>
              </a:lnSpc>
            </a:pPr>
            <a:r>
              <a:rPr lang="en-US" sz="850" b="1" dirty="0" smtClean="0">
                <a:latin typeface="Calibri Light" panose="020F0302020204030204" pitchFamily="34" charset="0"/>
                <a:cs typeface="Arial"/>
              </a:rPr>
              <a:t>Streamline/Automate        and Document HR Processes &amp; Procedures</a:t>
            </a:r>
            <a:endParaRPr sz="850" b="1" dirty="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42" name="object 38"/>
          <p:cNvSpPr txBox="1"/>
          <p:nvPr/>
        </p:nvSpPr>
        <p:spPr>
          <a:xfrm>
            <a:off x="4159952" y="3437932"/>
            <a:ext cx="1215511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algn="ctr"/>
            <a:r>
              <a:rPr lang="en-US" sz="900" b="1" dirty="0" smtClean="0">
                <a:latin typeface="Calibri Light" panose="020F0302020204030204" pitchFamily="34" charset="0"/>
                <a:cs typeface="Arial"/>
              </a:rPr>
              <a:t>Update </a:t>
            </a:r>
            <a:r>
              <a:rPr lang="en-US" sz="900" b="1" spc="-5" dirty="0" smtClean="0">
                <a:latin typeface="Calibri Light" panose="020F0302020204030204" pitchFamily="34" charset="0"/>
                <a:cs typeface="Arial"/>
              </a:rPr>
              <a:t>ORIX</a:t>
            </a:r>
            <a:r>
              <a:rPr lang="en-US" sz="900" b="1" spc="-95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lang="en-US" sz="900" b="1" dirty="0" smtClean="0">
                <a:latin typeface="Calibri Light" panose="020F0302020204030204" pitchFamily="34" charset="0"/>
                <a:cs typeface="Arial"/>
              </a:rPr>
              <a:t>Open &amp; Career</a:t>
            </a:r>
            <a:r>
              <a:rPr lang="en-US" sz="900" b="1" spc="-110" dirty="0" smtClean="0">
                <a:latin typeface="Calibri Light" panose="020F0302020204030204" pitchFamily="34" charset="0"/>
                <a:cs typeface="Arial"/>
              </a:rPr>
              <a:t> </a:t>
            </a:r>
            <a:r>
              <a:rPr lang="en-US" sz="900" b="1" spc="5" dirty="0" smtClean="0">
                <a:latin typeface="Calibri Light" panose="020F0302020204030204" pitchFamily="34" charset="0"/>
                <a:cs typeface="Arial"/>
              </a:rPr>
              <a:t>Websites for ORIX and Newco</a:t>
            </a:r>
            <a:endParaRPr lang="en-US" sz="900" b="1" dirty="0" smtClean="0"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43" name="object 38"/>
          <p:cNvSpPr txBox="1"/>
          <p:nvPr/>
        </p:nvSpPr>
        <p:spPr>
          <a:xfrm>
            <a:off x="968020" y="3472089"/>
            <a:ext cx="1055735" cy="292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BEBEBE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algn="ctr"/>
            <a:r>
              <a:rPr lang="en-US" sz="900" b="1" dirty="0" smtClean="0">
                <a:latin typeface="Calibri Light" panose="020F0302020204030204" pitchFamily="34" charset="0"/>
                <a:cs typeface="Arial"/>
              </a:rPr>
              <a:t>Employee Service Awards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065874" y="2713827"/>
            <a:ext cx="1191926" cy="62448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728" tIns="43365" rIns="86728" bIns="43365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Employee Relations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--Review policies/procedures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-Supervisory training</a:t>
            </a:r>
          </a:p>
          <a:p>
            <a:pPr algn="ctr" defTabSz="8676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63963" y="179898"/>
            <a:ext cx="1067059" cy="35394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Create </a:t>
            </a:r>
            <a:r>
              <a:rPr lang="en-US" sz="8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Talent Acquisition Strategy for ORIX USA &amp; Subsidiaries </a:t>
            </a:r>
            <a:r>
              <a:rPr lang="en-US" sz="8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to Attract </a:t>
            </a:r>
            <a:r>
              <a:rPr lang="en-US" sz="8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Top Talent and Build a Talent Pipeline that Aligns with Culture &amp; Desired Results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-Workforce Planning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-Search Firms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-Pipelining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Talent Committee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Recruiting, Talent Management &amp; Onboarding in Workday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Update New Hire Orientation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Update Exit Process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Roll Out New EE Referral Program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Roll Out New Relocation Policy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Update ORIX Careers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Page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8686800" cy="19811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Human Resources 2 X 2</a:t>
            </a:r>
            <a:br>
              <a:rPr lang="en-US" dirty="0" smtClean="0"/>
            </a:br>
            <a:r>
              <a:rPr lang="en-US" sz="3600" dirty="0" smtClean="0"/>
              <a:t>Talent Management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FY2019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19, 2018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28600" y="4468812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Consolidation – Draft v1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IXRED_PresentationTemplate">
  <a:themeElements>
    <a:clrScheme name="ORIX">
      <a:dk1>
        <a:srgbClr val="2C4269"/>
      </a:dk1>
      <a:lt1>
        <a:sysClr val="window" lastClr="FFFFFF"/>
      </a:lt1>
      <a:dk2>
        <a:srgbClr val="00173D"/>
      </a:dk2>
      <a:lt2>
        <a:srgbClr val="EEECE1"/>
      </a:lt2>
      <a:accent1>
        <a:srgbClr val="AB1D34"/>
      </a:accent1>
      <a:accent2>
        <a:srgbClr val="F3BF47"/>
      </a:accent2>
      <a:accent3>
        <a:srgbClr val="9E9987"/>
      </a:accent3>
      <a:accent4>
        <a:srgbClr val="535250"/>
      </a:accent4>
      <a:accent5>
        <a:srgbClr val="535250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X">
      <a:majorFont>
        <a:latin typeface="Univers LT 45 Light"/>
        <a:ea typeface=""/>
        <a:cs typeface=""/>
      </a:majorFont>
      <a:minorFont>
        <a:latin typeface="Univers LT 57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XRED_PresentationTemplate">
  <a:themeElements>
    <a:clrScheme name="ORIX">
      <a:dk1>
        <a:srgbClr val="2C4269"/>
      </a:dk1>
      <a:lt1>
        <a:sysClr val="window" lastClr="FFFFFF"/>
      </a:lt1>
      <a:dk2>
        <a:srgbClr val="00173D"/>
      </a:dk2>
      <a:lt2>
        <a:srgbClr val="EEECE1"/>
      </a:lt2>
      <a:accent1>
        <a:srgbClr val="AB1D34"/>
      </a:accent1>
      <a:accent2>
        <a:srgbClr val="F3BF47"/>
      </a:accent2>
      <a:accent3>
        <a:srgbClr val="9E9987"/>
      </a:accent3>
      <a:accent4>
        <a:srgbClr val="535250"/>
      </a:accent4>
      <a:accent5>
        <a:srgbClr val="535250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X">
      <a:majorFont>
        <a:latin typeface="Univers LT 45 Light"/>
        <a:ea typeface=""/>
        <a:cs typeface=""/>
      </a:majorFont>
      <a:minorFont>
        <a:latin typeface="Univers LT 57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2A5C"/>
      </a:accent1>
      <a:accent2>
        <a:srgbClr val="294D17"/>
      </a:accent2>
      <a:accent3>
        <a:srgbClr val="FFFFFF"/>
      </a:accent3>
      <a:accent4>
        <a:srgbClr val="000000"/>
      </a:accent4>
      <a:accent5>
        <a:srgbClr val="AAACB5"/>
      </a:accent5>
      <a:accent6>
        <a:srgbClr val="244514"/>
      </a:accent6>
      <a:hlink>
        <a:srgbClr val="006A6A"/>
      </a:hlink>
      <a:folHlink>
        <a:srgbClr val="C8B18B"/>
      </a:folHlink>
    </a:clrScheme>
    <a:fontScheme name="Default Design">
      <a:majorFont>
        <a:latin typeface="Univers 45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8B18B">
                <a:gamma/>
                <a:shade val="46275"/>
                <a:invGamma/>
              </a:srgbClr>
            </a:gs>
            <a:gs pos="50000">
              <a:srgbClr val="C8B18B"/>
            </a:gs>
            <a:gs pos="100000">
              <a:srgbClr val="C8B18B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6643" tIns="48323" rIns="96643" bIns="48323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45 Light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8B18B">
                <a:gamma/>
                <a:shade val="46275"/>
                <a:invGamma/>
              </a:srgbClr>
            </a:gs>
            <a:gs pos="50000">
              <a:srgbClr val="C8B18B"/>
            </a:gs>
            <a:gs pos="100000">
              <a:srgbClr val="C8B18B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6643" tIns="48323" rIns="96643" bIns="48323" numCol="1" anchor="ctr" anchorCtr="0" compatLnSpc="1">
        <a:prstTxWarp prst="textNoShape">
          <a:avLst/>
        </a:prstTxWarp>
      </a:bodyPr>
      <a:lstStyle>
        <a:defPPr marL="0" marR="0" indent="0" algn="ctr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45 Light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ORIXRED_PresentationTemplate</Template>
  <TotalTime>3234</TotalTime>
  <Words>1989</Words>
  <Application>Microsoft Office PowerPoint</Application>
  <PresentationFormat>On-screen Show (4:3)</PresentationFormat>
  <Paragraphs>444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Univers 45 Light</vt:lpstr>
      <vt:lpstr>Calibri</vt:lpstr>
      <vt:lpstr>Wingdings</vt:lpstr>
      <vt:lpstr>Arial</vt:lpstr>
      <vt:lpstr>MS PGothic</vt:lpstr>
      <vt:lpstr>MS PGothic</vt:lpstr>
      <vt:lpstr>Times New Roman</vt:lpstr>
      <vt:lpstr>Univers LT 45 Light</vt:lpstr>
      <vt:lpstr>Calibri Light</vt:lpstr>
      <vt:lpstr>Univers LT 57 Condensed</vt:lpstr>
      <vt:lpstr>Univers LT 55</vt:lpstr>
      <vt:lpstr>ORIXRED_PresentationTemplate</vt:lpstr>
      <vt:lpstr>1_ORIXRED_PresentationTemplate</vt:lpstr>
      <vt:lpstr>Default Design</vt:lpstr>
      <vt:lpstr>Human Resources 2 X 2 Talent Management FY2019</vt:lpstr>
      <vt:lpstr>Current  Human Resources 2 X 2 FY2019</vt:lpstr>
      <vt:lpstr>ORIX Human Resources 2x2:  Stewarding in a Better Tomorrow in FY2019 PURSUE EXCELLENCE • SEIZE OPPORTUNITY • LIVE HONORABLY • CREATE VALUE • THRIVE TOGETHER</vt:lpstr>
      <vt:lpstr>Talent ORIX Human Resources 2x2:  Stewarding in a Better Tomorrow in FY2019 PURSUE EXCELLENCE • SEIZE OPPORTUNITY • LIVE HONORABLY • CREATE VALUE • THRIVE TOGETHER</vt:lpstr>
      <vt:lpstr>Human Resources 2 X 2 Talent Management FY2019</vt:lpstr>
      <vt:lpstr>PowerPoint Presentation</vt:lpstr>
      <vt:lpstr>Human Resources 2 X 2 Talent Management FY2019</vt:lpstr>
      <vt:lpstr>PowerPoint Presentation</vt:lpstr>
      <vt:lpstr>Human Resources 2 X 2 Talent Management FY2019</vt:lpstr>
      <vt:lpstr>PowerPoint Presentation</vt:lpstr>
    </vt:vector>
  </TitlesOfParts>
  <Company>ORIX USA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HIRE ORIENTATION</dc:title>
  <dc:creator>Foster, Candler</dc:creator>
  <cp:lastModifiedBy>Foster, Candler</cp:lastModifiedBy>
  <cp:revision>253</cp:revision>
  <cp:lastPrinted>2017-06-23T21:29:05Z</cp:lastPrinted>
  <dcterms:created xsi:type="dcterms:W3CDTF">2015-06-08T22:31:13Z</dcterms:created>
  <dcterms:modified xsi:type="dcterms:W3CDTF">2018-09-19T22:05:36Z</dcterms:modified>
</cp:coreProperties>
</file>