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6"/>
  </p:notesMasterIdLst>
  <p:handoutMasterIdLst>
    <p:handoutMasterId r:id="rId7"/>
  </p:handoutMasterIdLst>
  <p:sldIdLst>
    <p:sldId id="256" r:id="rId4"/>
    <p:sldId id="319" r:id="rId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S PGothic" panose="020B0600070205080204" pitchFamily="34" charset="-128"/>
      <p:regular r:id="rId12"/>
    </p:embeddedFont>
    <p:embeddedFont>
      <p:font typeface="MS PGothic" panose="020B0600070205080204" pitchFamily="34" charset="-128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0934" autoAdjust="0"/>
  </p:normalViewPr>
  <p:slideViewPr>
    <p:cSldViewPr>
      <p:cViewPr varScale="1">
        <p:scale>
          <a:sx n="84" d="100"/>
          <a:sy n="84" d="100"/>
        </p:scale>
        <p:origin x="21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r>
              <a:rPr lang="en-US" dirty="0" smtClean="0"/>
              <a:t>Drive Daily, cont.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289FB0F-2718-4BDF-A62C-A712123438F4}" type="datetimeFigureOut">
              <a:rPr lang="en-US" smtClean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F811B2DA-F567-47D5-82D9-23E73EB6E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108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r>
              <a:rPr lang="en-US" dirty="0" smtClean="0"/>
              <a:t>Drive Daily, cont.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2" y="0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484DF84C-7A37-430B-93B5-DB5C2150FFD7}" type="datetimeFigureOut">
              <a:rPr lang="en-US" smtClean="0"/>
              <a:t>12/16/2018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2" y="8830313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4FFDC1DE-98E2-48AC-ABEF-83BEEC57D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055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Boxes</a:t>
            </a:r>
            <a:r>
              <a:rPr lang="en-US" baseline="0" dirty="0" smtClean="0"/>
              <a:t> in ORANGE are items that were moved from one place to another. Other colors are not relevant for this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DC1DE-98E2-48AC-ABEF-83BEEC57D2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1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3962400"/>
            <a:ext cx="86868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32425"/>
            <a:ext cx="8686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9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F665-819E-481E-BF4D-6C53B20EAF6E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8BD3-5EF6-4F14-89F5-8C2EB8B2B84A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0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3962400"/>
            <a:ext cx="86868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32425"/>
            <a:ext cx="8686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6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7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791200"/>
            <a:ext cx="24384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2B9136B6-F454-4033-A2C3-EC6BC0BB114A}" type="datetime1">
              <a:rPr lang="en-US" smtClean="0"/>
              <a:t>12/16/2018</a:t>
            </a:fld>
            <a:r>
              <a:rPr lang="en-US" dirty="0" smtClean="0"/>
              <a:t> | </a:t>
            </a:r>
            <a:fld id="{74EA0413-9CB0-447E-86AF-F9F8F44FA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2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3810000"/>
            <a:ext cx="594360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9" y="5181600"/>
            <a:ext cx="5943601" cy="9667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34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3886200" cy="5105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1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5791200"/>
            <a:ext cx="25908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199DA4F1-A2BE-4AB4-BCFD-6C1A1311448B}" type="datetime1">
              <a:rPr lang="en-US" smtClean="0"/>
              <a:t>12/16/2018</a:t>
            </a:fld>
            <a:r>
              <a:rPr lang="en-US" dirty="0" smtClean="0"/>
              <a:t> | </a:t>
            </a:r>
            <a:fld id="{5B4E09A6-5A72-463C-9221-545FA8D2D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0" y="5791200"/>
            <a:ext cx="28956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D59E722B-01BB-4DA1-AF15-C107AA638428}" type="datetime1">
              <a:rPr lang="en-US" smtClean="0"/>
              <a:t>12/16/2018</a:t>
            </a:fld>
            <a:r>
              <a:rPr lang="en-US" dirty="0" smtClean="0"/>
              <a:t> | </a:t>
            </a:r>
            <a:fld id="{DA5697DF-E87C-41A9-BEB9-2A66B1B87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191000" cy="650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1000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343400" cy="650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419600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2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CE7-7A33-4092-A685-AEB7956A08B0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AFDA-B5BC-4F85-A311-163C359D9188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977-F231-4F0D-8C76-C34CF55BFAE8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8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7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791200"/>
            <a:ext cx="24384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9114558D-B62F-4844-A79F-F67F2C5972B9}" type="datetime1">
              <a:rPr lang="en-US" smtClean="0"/>
              <a:t>12/16/2018</a:t>
            </a:fld>
            <a:r>
              <a:rPr lang="en-US" dirty="0" smtClean="0"/>
              <a:t> | </a:t>
            </a:r>
            <a:fld id="{74EA0413-9CB0-447E-86AF-F9F8F44FA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60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B595-0D5C-4970-87E9-8C789A76821E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2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72C5-52E3-4802-A377-2F59A2B3D513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7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BA45-7335-4F34-B588-7AD4ED52B48A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13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3"/>
          <p:cNvSpPr>
            <a:spLocks noChangeShapeType="1"/>
          </p:cNvSpPr>
          <p:nvPr/>
        </p:nvSpPr>
        <p:spPr bwMode="auto">
          <a:xfrm>
            <a:off x="1" y="5633757"/>
            <a:ext cx="877454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728" tIns="43365" rIns="86728" bIns="433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Univers 45 Light" pitchFamily="34" charset="0"/>
              <a:ea typeface="MS PGothic" pitchFamily="34" charset="-128"/>
            </a:endParaRPr>
          </a:p>
        </p:txBody>
      </p:sp>
      <p:pic>
        <p:nvPicPr>
          <p:cNvPr id="3" name="Picture 44" descr="ORIX_stack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4" y="614924"/>
            <a:ext cx="964045" cy="114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5"/>
          <p:cNvSpPr>
            <a:spLocks noChangeShapeType="1"/>
          </p:cNvSpPr>
          <p:nvPr/>
        </p:nvSpPr>
        <p:spPr bwMode="auto">
          <a:xfrm>
            <a:off x="2887" y="1951225"/>
            <a:ext cx="877165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728" tIns="43365" rIns="86728" bIns="433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Univers 45 Light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00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5227" y="6546583"/>
            <a:ext cx="844262" cy="20170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B6AC-98A9-4EC1-999F-01EB5929DD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2"/>
            </a:lvl1pPr>
            <a:lvl2pPr marL="410305" indent="0">
              <a:buNone/>
              <a:defRPr sz="1652"/>
            </a:lvl2pPr>
            <a:lvl3pPr marL="820611" indent="0">
              <a:buNone/>
              <a:defRPr sz="1427"/>
            </a:lvl3pPr>
            <a:lvl4pPr marL="1230916" indent="0">
              <a:buNone/>
              <a:defRPr sz="1276"/>
            </a:lvl4pPr>
            <a:lvl5pPr marL="1641223" indent="0">
              <a:buNone/>
              <a:defRPr sz="1276"/>
            </a:lvl5pPr>
            <a:lvl6pPr marL="2051528" indent="0">
              <a:buNone/>
              <a:defRPr sz="1276"/>
            </a:lvl6pPr>
            <a:lvl7pPr marL="2461833" indent="0">
              <a:buNone/>
              <a:defRPr sz="1276"/>
            </a:lvl7pPr>
            <a:lvl8pPr marL="2872139" indent="0">
              <a:buNone/>
              <a:defRPr sz="1276"/>
            </a:lvl8pPr>
            <a:lvl9pPr marL="3282444" indent="0">
              <a:buNone/>
              <a:defRPr sz="12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C889-55A3-43FB-A989-9AB6791FAE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4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0" y="1571626"/>
            <a:ext cx="3750830" cy="4737287"/>
          </a:xfrm>
        </p:spPr>
        <p:txBody>
          <a:bodyPr/>
          <a:lstStyle>
            <a:lvl1pPr>
              <a:defRPr sz="2478"/>
            </a:lvl1pPr>
            <a:lvl2pPr>
              <a:defRPr sz="2177"/>
            </a:lvl2pPr>
            <a:lvl3pPr>
              <a:defRPr sz="1802"/>
            </a:lvl3pPr>
            <a:lvl4pPr>
              <a:defRPr sz="1652"/>
            </a:lvl4pPr>
            <a:lvl5pPr>
              <a:defRPr sz="1652"/>
            </a:lvl5pPr>
            <a:lvl6pPr>
              <a:defRPr sz="1652"/>
            </a:lvl6pPr>
            <a:lvl7pPr>
              <a:defRPr sz="1652"/>
            </a:lvl7pPr>
            <a:lvl8pPr>
              <a:defRPr sz="1652"/>
            </a:lvl8pPr>
            <a:lvl9pPr>
              <a:defRPr sz="16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26" y="1571626"/>
            <a:ext cx="3750829" cy="4737287"/>
          </a:xfrm>
        </p:spPr>
        <p:txBody>
          <a:bodyPr/>
          <a:lstStyle>
            <a:lvl1pPr>
              <a:defRPr sz="2478"/>
            </a:lvl1pPr>
            <a:lvl2pPr>
              <a:defRPr sz="2177"/>
            </a:lvl2pPr>
            <a:lvl3pPr>
              <a:defRPr sz="1802"/>
            </a:lvl3pPr>
            <a:lvl4pPr>
              <a:defRPr sz="1652"/>
            </a:lvl4pPr>
            <a:lvl5pPr>
              <a:defRPr sz="1652"/>
            </a:lvl5pPr>
            <a:lvl6pPr>
              <a:defRPr sz="1652"/>
            </a:lvl6pPr>
            <a:lvl7pPr>
              <a:defRPr sz="1652"/>
            </a:lvl7pPr>
            <a:lvl8pPr>
              <a:defRPr sz="1652"/>
            </a:lvl8pPr>
            <a:lvl9pPr>
              <a:defRPr sz="16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C21EB-8E9E-4CD1-B0D6-D52914DD8D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47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6" cy="64013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0305" indent="0">
              <a:buNone/>
              <a:defRPr sz="1802" b="1"/>
            </a:lvl2pPr>
            <a:lvl3pPr marL="820611" indent="0">
              <a:buNone/>
              <a:defRPr sz="1652" b="1"/>
            </a:lvl3pPr>
            <a:lvl4pPr marL="1230916" indent="0">
              <a:buNone/>
              <a:defRPr sz="1427" b="1"/>
            </a:lvl4pPr>
            <a:lvl5pPr marL="1641223" indent="0">
              <a:buNone/>
              <a:defRPr sz="1427" b="1"/>
            </a:lvl5pPr>
            <a:lvl6pPr marL="2051528" indent="0">
              <a:buNone/>
              <a:defRPr sz="1427" b="1"/>
            </a:lvl6pPr>
            <a:lvl7pPr marL="2461833" indent="0">
              <a:buNone/>
              <a:defRPr sz="1427" b="1"/>
            </a:lvl7pPr>
            <a:lvl8pPr marL="2872139" indent="0">
              <a:buNone/>
              <a:defRPr sz="1427" b="1"/>
            </a:lvl8pPr>
            <a:lvl9pPr marL="3282444" indent="0">
              <a:buNone/>
              <a:defRPr sz="142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6" cy="3951474"/>
          </a:xfrm>
        </p:spPr>
        <p:txBody>
          <a:bodyPr/>
          <a:lstStyle>
            <a:lvl1pPr>
              <a:defRPr sz="2177"/>
            </a:lvl1pPr>
            <a:lvl2pPr>
              <a:defRPr sz="1802"/>
            </a:lvl2pPr>
            <a:lvl3pPr>
              <a:defRPr sz="1652"/>
            </a:lvl3pPr>
            <a:lvl4pPr>
              <a:defRPr sz="1427"/>
            </a:lvl4pPr>
            <a:lvl5pPr>
              <a:defRPr sz="1427"/>
            </a:lvl5pPr>
            <a:lvl6pPr>
              <a:defRPr sz="1427"/>
            </a:lvl6pPr>
            <a:lvl7pPr>
              <a:defRPr sz="1427"/>
            </a:lvl7pPr>
            <a:lvl8pPr>
              <a:defRPr sz="1427"/>
            </a:lvl8pPr>
            <a:lvl9pPr>
              <a:defRPr sz="14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0305" indent="0">
              <a:buNone/>
              <a:defRPr sz="1802" b="1"/>
            </a:lvl2pPr>
            <a:lvl3pPr marL="820611" indent="0">
              <a:buNone/>
              <a:defRPr sz="1652" b="1"/>
            </a:lvl3pPr>
            <a:lvl4pPr marL="1230916" indent="0">
              <a:buNone/>
              <a:defRPr sz="1427" b="1"/>
            </a:lvl4pPr>
            <a:lvl5pPr marL="1641223" indent="0">
              <a:buNone/>
              <a:defRPr sz="1427" b="1"/>
            </a:lvl5pPr>
            <a:lvl6pPr marL="2051528" indent="0">
              <a:buNone/>
              <a:defRPr sz="1427" b="1"/>
            </a:lvl6pPr>
            <a:lvl7pPr marL="2461833" indent="0">
              <a:buNone/>
              <a:defRPr sz="1427" b="1"/>
            </a:lvl7pPr>
            <a:lvl8pPr marL="2872139" indent="0">
              <a:buNone/>
              <a:defRPr sz="1427" b="1"/>
            </a:lvl8pPr>
            <a:lvl9pPr marL="3282444" indent="0">
              <a:buNone/>
              <a:defRPr sz="142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177"/>
            </a:lvl1pPr>
            <a:lvl2pPr>
              <a:defRPr sz="1802"/>
            </a:lvl2pPr>
            <a:lvl3pPr>
              <a:defRPr sz="1652"/>
            </a:lvl3pPr>
            <a:lvl4pPr>
              <a:defRPr sz="1427"/>
            </a:lvl4pPr>
            <a:lvl5pPr>
              <a:defRPr sz="1427"/>
            </a:lvl5pPr>
            <a:lvl6pPr>
              <a:defRPr sz="1427"/>
            </a:lvl6pPr>
            <a:lvl7pPr>
              <a:defRPr sz="1427"/>
            </a:lvl7pPr>
            <a:lvl8pPr>
              <a:defRPr sz="1427"/>
            </a:lvl8pPr>
            <a:lvl9pPr>
              <a:defRPr sz="14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6189-ED54-4AAF-9D47-BBD9EA5EA5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34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89F5-9F28-4ECD-87A4-B50EB8D40E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14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72E0-9936-45BB-9AA9-BCAD292BCE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0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3810000"/>
            <a:ext cx="594360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9" y="5181600"/>
            <a:ext cx="5943601" cy="9667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888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3" y="273144"/>
            <a:ext cx="5111750" cy="5853672"/>
          </a:xfrm>
        </p:spPr>
        <p:txBody>
          <a:bodyPr/>
          <a:lstStyle>
            <a:lvl1pPr>
              <a:defRPr sz="2853"/>
            </a:lvl1pPr>
            <a:lvl2pPr>
              <a:defRPr sz="2478"/>
            </a:lvl2pPr>
            <a:lvl3pPr>
              <a:defRPr sz="2177"/>
            </a:lvl3pPr>
            <a:lvl4pPr>
              <a:defRPr sz="1802"/>
            </a:lvl4pPr>
            <a:lvl5pPr>
              <a:defRPr sz="1802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4"/>
            <a:ext cx="3007591" cy="4691062"/>
          </a:xfrm>
        </p:spPr>
        <p:txBody>
          <a:bodyPr/>
          <a:lstStyle>
            <a:lvl1pPr marL="0" indent="0">
              <a:buNone/>
              <a:defRPr sz="1276"/>
            </a:lvl1pPr>
            <a:lvl2pPr marL="410305" indent="0">
              <a:buNone/>
              <a:defRPr sz="1051"/>
            </a:lvl2pPr>
            <a:lvl3pPr marL="820611" indent="0">
              <a:buNone/>
              <a:defRPr sz="901"/>
            </a:lvl3pPr>
            <a:lvl4pPr marL="1230916" indent="0">
              <a:buNone/>
              <a:defRPr sz="826"/>
            </a:lvl4pPr>
            <a:lvl5pPr marL="1641223" indent="0">
              <a:buNone/>
              <a:defRPr sz="826"/>
            </a:lvl5pPr>
            <a:lvl6pPr marL="2051528" indent="0">
              <a:buNone/>
              <a:defRPr sz="826"/>
            </a:lvl6pPr>
            <a:lvl7pPr marL="2461833" indent="0">
              <a:buNone/>
              <a:defRPr sz="826"/>
            </a:lvl7pPr>
            <a:lvl8pPr marL="2872139" indent="0">
              <a:buNone/>
              <a:defRPr sz="826"/>
            </a:lvl8pPr>
            <a:lvl9pPr marL="3282444" indent="0">
              <a:buNone/>
              <a:defRPr sz="8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FF28-A9B2-4C3F-B027-D62BA7302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4800321"/>
            <a:ext cx="5486977" cy="567298"/>
          </a:xfrm>
        </p:spPr>
        <p:txBody>
          <a:bodyPr anchor="b"/>
          <a:lstStyle>
            <a:lvl1pPr algn="l">
              <a:defRPr sz="18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612123"/>
            <a:ext cx="5486977" cy="4115360"/>
          </a:xfrm>
        </p:spPr>
        <p:txBody>
          <a:bodyPr lIns="121780" tIns="60890" rIns="121780" bIns="60890"/>
          <a:lstStyle>
            <a:lvl1pPr marL="0" indent="0">
              <a:buNone/>
              <a:defRPr sz="2853"/>
            </a:lvl1pPr>
            <a:lvl2pPr marL="410305" indent="0">
              <a:buNone/>
              <a:defRPr sz="2478"/>
            </a:lvl2pPr>
            <a:lvl3pPr marL="820611" indent="0">
              <a:buNone/>
              <a:defRPr sz="2177"/>
            </a:lvl3pPr>
            <a:lvl4pPr marL="1230916" indent="0">
              <a:buNone/>
              <a:defRPr sz="1802"/>
            </a:lvl4pPr>
            <a:lvl5pPr marL="1641223" indent="0">
              <a:buNone/>
              <a:defRPr sz="1802"/>
            </a:lvl5pPr>
            <a:lvl6pPr marL="2051528" indent="0">
              <a:buNone/>
              <a:defRPr sz="1802"/>
            </a:lvl6pPr>
            <a:lvl7pPr marL="2461833" indent="0">
              <a:buNone/>
              <a:defRPr sz="1802"/>
            </a:lvl7pPr>
            <a:lvl8pPr marL="2872139" indent="0">
              <a:buNone/>
              <a:defRPr sz="1802"/>
            </a:lvl8pPr>
            <a:lvl9pPr marL="3282444" indent="0">
              <a:buNone/>
              <a:defRPr sz="1802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5367619"/>
            <a:ext cx="5486977" cy="804022"/>
          </a:xfrm>
        </p:spPr>
        <p:txBody>
          <a:bodyPr/>
          <a:lstStyle>
            <a:lvl1pPr marL="0" indent="0">
              <a:buNone/>
              <a:defRPr sz="1276"/>
            </a:lvl1pPr>
            <a:lvl2pPr marL="410305" indent="0">
              <a:buNone/>
              <a:defRPr sz="1051"/>
            </a:lvl2pPr>
            <a:lvl3pPr marL="820611" indent="0">
              <a:buNone/>
              <a:defRPr sz="901"/>
            </a:lvl3pPr>
            <a:lvl4pPr marL="1230916" indent="0">
              <a:buNone/>
              <a:defRPr sz="826"/>
            </a:lvl4pPr>
            <a:lvl5pPr marL="1641223" indent="0">
              <a:buNone/>
              <a:defRPr sz="826"/>
            </a:lvl5pPr>
            <a:lvl6pPr marL="2051528" indent="0">
              <a:buNone/>
              <a:defRPr sz="826"/>
            </a:lvl6pPr>
            <a:lvl7pPr marL="2461833" indent="0">
              <a:buNone/>
              <a:defRPr sz="826"/>
            </a:lvl7pPr>
            <a:lvl8pPr marL="2872139" indent="0">
              <a:buNone/>
              <a:defRPr sz="826"/>
            </a:lvl8pPr>
            <a:lvl9pPr marL="3282444" indent="0">
              <a:buNone/>
              <a:defRPr sz="8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580C-F046-48EF-A3C1-F109632725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64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F213-1D04-4446-9A1E-3C8FC7C7BB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92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3978" y="879662"/>
            <a:ext cx="1943966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0" y="879662"/>
            <a:ext cx="5697682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FBB0-A219-4C79-80A1-FE93926859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07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17" y="879662"/>
            <a:ext cx="7741228" cy="483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47750" y="1571626"/>
            <a:ext cx="7640205" cy="4737287"/>
          </a:xfrm>
        </p:spPr>
        <p:txBody>
          <a:bodyPr lIns="121780" tIns="60890" rIns="121780" bIns="60890"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5048-8EE2-4307-88C4-990E683033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48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17" y="879662"/>
            <a:ext cx="7741228" cy="483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47750" y="1571626"/>
            <a:ext cx="7640205" cy="4737287"/>
          </a:xfrm>
        </p:spPr>
        <p:txBody>
          <a:bodyPr lIns="121780" tIns="60890" rIns="121780" bIns="60890"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E143-BE09-4709-BB58-3DE120E3AF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4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3886200" cy="5105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1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5791200"/>
            <a:ext cx="25908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56ACB184-1866-407D-B531-BD1D6C05142E}" type="datetime1">
              <a:rPr lang="en-US" smtClean="0"/>
              <a:t>12/16/2018</a:t>
            </a:fld>
            <a:r>
              <a:rPr lang="en-US" dirty="0" smtClean="0"/>
              <a:t> | </a:t>
            </a:r>
            <a:fld id="{5B4E09A6-5A72-463C-9221-545FA8D2D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4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0" y="5791200"/>
            <a:ext cx="28956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83874FA2-3635-40B4-B876-DC34D775F9F1}" type="datetime1">
              <a:rPr lang="en-US" smtClean="0"/>
              <a:t>12/16/2018</a:t>
            </a:fld>
            <a:r>
              <a:rPr lang="en-US" dirty="0" smtClean="0"/>
              <a:t> | </a:t>
            </a:r>
            <a:fld id="{DA5697DF-E87C-41A9-BEB9-2A66B1B87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191000" cy="650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1000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343400" cy="650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419600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3266-69F1-4A75-A3C9-509951C63B5B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F4A-3E3C-4720-AF5B-44AC2273C9CB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8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9A3A-4B9D-448F-B1F0-A46FE54B7D7D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4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8B2-5DD4-4408-8203-EBACFAAC8309}" type="datetime1">
              <a:rPr lang="en-US" smtClean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868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5791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B7614A96-9510-4C62-AE48-CF5FE430AAAE}" type="datetime1">
              <a:rPr lang="en-US" smtClean="0"/>
              <a:t>12/16/2018</a:t>
            </a:fld>
            <a:r>
              <a:rPr lang="en-US" dirty="0" smtClean="0"/>
              <a:t> | </a:t>
            </a:r>
            <a:fld id="{9E5E5D65-777C-49F9-87FD-E2685E3F47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6" y="6286500"/>
            <a:ext cx="9222613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868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5791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EDFF47DE-0C73-462B-90B7-10BDF7AE3993}" type="datetime1">
              <a:rPr lang="en-US" smtClean="0"/>
              <a:t>12/16/2018</a:t>
            </a:fld>
            <a:r>
              <a:rPr lang="en-US" dirty="0" smtClean="0"/>
              <a:t> | </a:t>
            </a:r>
            <a:fld id="{9E5E5D65-777C-49F9-87FD-E2685E3F47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6" y="6286500"/>
            <a:ext cx="9222613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2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8160" y="879662"/>
            <a:ext cx="7739785" cy="48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65" tIns="60883" rIns="121765" bIns="60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1571626"/>
            <a:ext cx="7640205" cy="47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65" tIns="60883" rIns="121765" bIns="60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5227" y="6572250"/>
            <a:ext cx="844262" cy="2017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1765" tIns="60883" rIns="121765" bIns="60883" numCol="1" anchor="ctr" anchorCtr="0" compatLnSpc="1">
            <a:prstTxWarp prst="textNoShape">
              <a:avLst/>
            </a:prstTxWarp>
          </a:bodyPr>
          <a:lstStyle>
            <a:lvl1pPr algn="r">
              <a:defRPr sz="901">
                <a:solidFill>
                  <a:schemeClr val="bg1"/>
                </a:solidFill>
                <a:latin typeface="Univers LT 55" pitchFamily="2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6A588-D8CD-4500-BCE0-CDD69E759AE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0" y="1360115"/>
            <a:ext cx="8810626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9" tIns="41029" rIns="82059" bIns="4102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Univers 45 Light" pitchFamily="34" charset="0"/>
              <a:ea typeface="MS PGothic" pitchFamily="34" charset="-128"/>
            </a:endParaRPr>
          </a:p>
        </p:txBody>
      </p:sp>
      <p:pic>
        <p:nvPicPr>
          <p:cNvPr id="2" name="Picture 12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9" y="480453"/>
            <a:ext cx="673966" cy="7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4"/>
          <p:cNvSpPr>
            <a:spLocks noChangeArrowheads="1"/>
          </p:cNvSpPr>
          <p:nvPr userDrawn="1"/>
        </p:nvSpPr>
        <p:spPr bwMode="auto">
          <a:xfrm>
            <a:off x="2886" y="6376983"/>
            <a:ext cx="9144000" cy="50846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57" tIns="41993" rIns="80757" bIns="41993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endParaRPr kumimoji="1" lang="en-US" sz="2252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032" name="Picture 36" descr="横型シグネチャ赤白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27183" y="6396134"/>
            <a:ext cx="91497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51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+mj-lt"/>
          <a:ea typeface="+mj-ea"/>
          <a:cs typeface="+mj-cs"/>
        </a:defRPr>
      </a:lvl1pPr>
      <a:lvl2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Univers 45 Light" pitchFamily="34" charset="0"/>
        </a:defRPr>
      </a:lvl2pPr>
      <a:lvl3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Univers 45 Light" pitchFamily="34" charset="0"/>
        </a:defRPr>
      </a:lvl3pPr>
      <a:lvl4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Univers 45 Light" pitchFamily="34" charset="0"/>
        </a:defRPr>
      </a:lvl4pPr>
      <a:lvl5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Univers 45 Light" pitchFamily="34" charset="0"/>
        </a:defRPr>
      </a:lvl5pPr>
      <a:lvl6pPr marL="410305" algn="r" defTabSz="914640" rtl="0" fontAlgn="base">
        <a:spcBef>
          <a:spcPct val="0"/>
        </a:spcBef>
        <a:spcAft>
          <a:spcPct val="0"/>
        </a:spcAft>
        <a:defRPr sz="2177">
          <a:solidFill>
            <a:schemeClr val="accent1"/>
          </a:solidFill>
          <a:latin typeface="Univers 45 Light" pitchFamily="34" charset="0"/>
        </a:defRPr>
      </a:lvl6pPr>
      <a:lvl7pPr marL="820611" algn="r" defTabSz="914640" rtl="0" fontAlgn="base">
        <a:spcBef>
          <a:spcPct val="0"/>
        </a:spcBef>
        <a:spcAft>
          <a:spcPct val="0"/>
        </a:spcAft>
        <a:defRPr sz="2177">
          <a:solidFill>
            <a:schemeClr val="accent1"/>
          </a:solidFill>
          <a:latin typeface="Univers 45 Light" pitchFamily="34" charset="0"/>
        </a:defRPr>
      </a:lvl7pPr>
      <a:lvl8pPr marL="1230916" algn="r" defTabSz="914640" rtl="0" fontAlgn="base">
        <a:spcBef>
          <a:spcPct val="0"/>
        </a:spcBef>
        <a:spcAft>
          <a:spcPct val="0"/>
        </a:spcAft>
        <a:defRPr sz="2177">
          <a:solidFill>
            <a:schemeClr val="accent1"/>
          </a:solidFill>
          <a:latin typeface="Univers 45 Light" pitchFamily="34" charset="0"/>
        </a:defRPr>
      </a:lvl8pPr>
      <a:lvl9pPr marL="1641223" algn="r" defTabSz="914640" rtl="0" fontAlgn="base">
        <a:spcBef>
          <a:spcPct val="0"/>
        </a:spcBef>
        <a:spcAft>
          <a:spcPct val="0"/>
        </a:spcAft>
        <a:defRPr sz="2177">
          <a:solidFill>
            <a:schemeClr val="accent1"/>
          </a:solidFill>
          <a:latin typeface="Univers 45 Light" pitchFamily="34" charset="0"/>
        </a:defRPr>
      </a:lvl9pPr>
    </p:titleStyle>
    <p:bodyStyle>
      <a:lvl1pPr marL="343346" indent="-343346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427">
          <a:solidFill>
            <a:schemeClr val="bg2"/>
          </a:solidFill>
          <a:latin typeface="+mn-lt"/>
          <a:ea typeface="+mn-ea"/>
          <a:cs typeface="+mn-cs"/>
        </a:defRPr>
      </a:lvl1pPr>
      <a:lvl2pPr marL="742254" indent="-284935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150000"/>
        <a:buFont typeface="Univers 45 Light" pitchFamily="34" charset="0"/>
        <a:buChar char="-"/>
        <a:defRPr sz="1427">
          <a:solidFill>
            <a:schemeClr val="bg2"/>
          </a:solidFill>
          <a:latin typeface="+mn-lt"/>
        </a:defRPr>
      </a:lvl2pPr>
      <a:lvl3pPr marL="1142587" indent="-227947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115000"/>
        <a:buChar char="•"/>
        <a:defRPr sz="1427">
          <a:solidFill>
            <a:schemeClr val="bg2"/>
          </a:solidFill>
          <a:latin typeface="+mn-lt"/>
        </a:defRPr>
      </a:lvl3pPr>
      <a:lvl4pPr marL="1599907" indent="-227947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q"/>
        <a:defRPr sz="1427">
          <a:solidFill>
            <a:schemeClr val="bg2"/>
          </a:solidFill>
          <a:latin typeface="+mn-lt"/>
        </a:defRPr>
      </a:lvl4pPr>
      <a:lvl5pPr marL="2057227" indent="-227947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5pPr>
      <a:lvl6pPr marL="2467532" indent="-227947" algn="l" defTabSz="914640" rtl="0" fontAlgn="base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6pPr>
      <a:lvl7pPr marL="2877837" indent="-227947" algn="l" defTabSz="914640" rtl="0" fontAlgn="base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7pPr>
      <a:lvl8pPr marL="3288143" indent="-227947" algn="l" defTabSz="914640" rtl="0" fontAlgn="base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8pPr>
      <a:lvl9pPr marL="3698449" indent="-227947" algn="l" defTabSz="914640" rtl="0" fontAlgn="base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1pPr>
      <a:lvl2pPr marL="410305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2pPr>
      <a:lvl3pPr marL="820611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3pPr>
      <a:lvl4pPr marL="1230916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4pPr>
      <a:lvl5pPr marL="1641223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5pPr>
      <a:lvl6pPr marL="2051528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6pPr>
      <a:lvl7pPr marL="2461833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7pPr>
      <a:lvl8pPr marL="2872139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8pPr>
      <a:lvl9pPr marL="3282444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86800" cy="1981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Human Resources 2 X 2</a:t>
            </a:r>
            <a:br>
              <a:rPr lang="en-US" dirty="0" smtClean="0"/>
            </a:br>
            <a:r>
              <a:rPr lang="en-US" dirty="0" smtClean="0"/>
              <a:t>OCMS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FY2019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29, 2018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28600" y="4468812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2x2 Working Session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x2 templ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790" y="1143532"/>
            <a:ext cx="9027310" cy="5088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21820" y="1177430"/>
            <a:ext cx="1503472" cy="3465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52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Drive Daily</a:t>
            </a:r>
            <a:endParaRPr lang="en-US" sz="1652" b="1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597885" y="2181459"/>
            <a:ext cx="1069586" cy="63501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t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Implement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Management Plan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-Career pathing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-Performance management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-Performance </a:t>
            </a: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valuations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-Goal setting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09600" y="334376"/>
            <a:ext cx="8382000" cy="4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FY19 Human Resources 2x2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672986" y="3435127"/>
            <a:ext cx="1350193" cy="67967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t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Learning &amp; Development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Program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-Conduct Needs Assessment 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Employee Training Programs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-Curriculum </a:t>
            </a: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L&amp;D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Thought </a:t>
            </a: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Leadership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Individual </a:t>
            </a: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Learning </a:t>
            </a: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Paths</a:t>
            </a:r>
          </a:p>
          <a:p>
            <a:pPr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779885" y="1398826"/>
            <a:ext cx="1277515" cy="1344374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R="95885" algn="ctr">
              <a:lnSpc>
                <a:spcPct val="100000"/>
              </a:lnSpc>
            </a:pP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OCMS </a:t>
            </a:r>
            <a:r>
              <a:rPr lang="en-US" sz="7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&amp; Integration </a:t>
            </a:r>
          </a:p>
          <a:p>
            <a:pPr>
              <a:lnSpc>
                <a:spcPct val="100000"/>
              </a:lnSpc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HR strategy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-Define 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model &amp; organizational 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design/structure</a:t>
            </a:r>
            <a:endParaRPr lang="en-US" sz="5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-Identify how/what COE services will be leveraged vs kept internally</a:t>
            </a:r>
          </a:p>
          <a:p>
            <a:pPr>
              <a:lnSpc>
                <a:spcPct val="100000"/>
              </a:lnSpc>
            </a:pP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-Change management 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>
              <a:lnSpc>
                <a:spcPct val="100000"/>
              </a:lnSpc>
            </a:pPr>
            <a:endParaRPr lang="en-US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&amp; Implement </a:t>
            </a: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en-US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Roles &amp; Responsibilities </a:t>
            </a:r>
          </a:p>
          <a:p>
            <a:pPr>
              <a:lnSpc>
                <a:spcPct val="100000"/>
              </a:lnSpc>
            </a:pPr>
            <a:r>
              <a:rPr lang="en-US" sz="550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-Deploy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roles, identify skill gaps</a:t>
            </a:r>
          </a:p>
          <a:p>
            <a:pPr>
              <a:lnSpc>
                <a:spcPct val="100000"/>
              </a:lnSpc>
            </a:pP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-Define/delegate body of work</a:t>
            </a:r>
          </a:p>
          <a:p>
            <a:pPr>
              <a:lnSpc>
                <a:spcPct val="100000"/>
              </a:lnSpc>
            </a:pP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-Integration 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and 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</a:p>
          <a:p>
            <a:pPr>
              <a:lnSpc>
                <a:spcPct val="100000"/>
              </a:lnSpc>
            </a:pP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-Identify best practices &amp; processes</a:t>
            </a:r>
          </a:p>
          <a:p>
            <a:pPr>
              <a:lnSpc>
                <a:spcPct val="100000"/>
              </a:lnSpc>
            </a:pP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-HR 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oadshow 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en-US" sz="5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36"/>
          <p:cNvSpPr txBox="1"/>
          <p:nvPr/>
        </p:nvSpPr>
        <p:spPr>
          <a:xfrm>
            <a:off x="869099" y="4267200"/>
            <a:ext cx="1188302" cy="585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algn="ctr">
              <a:lnSpc>
                <a:spcPct val="100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Reimagine HR</a:t>
            </a:r>
          </a:p>
          <a:p>
            <a:pPr marL="19050" marR="8255">
              <a:lnSpc>
                <a:spcPct val="100000"/>
              </a:lnSpc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-Stakeholder Engagement Surveys</a:t>
            </a:r>
          </a:p>
          <a:p>
            <a:pPr marL="19050" marR="8255" indent="-457200">
              <a:lnSpc>
                <a:spcPct val="100000"/>
              </a:lnSpc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-Who/What Do We Want to Be?</a:t>
            </a:r>
          </a:p>
          <a:p>
            <a:pPr marL="19050" marR="8255">
              <a:lnSpc>
                <a:spcPct val="100000"/>
              </a:lnSpc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-Branding</a:t>
            </a:r>
            <a:endParaRPr sz="5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56"/>
          <p:cNvSpPr/>
          <p:nvPr/>
        </p:nvSpPr>
        <p:spPr>
          <a:xfrm>
            <a:off x="3977352" y="4495800"/>
            <a:ext cx="1045827" cy="356815"/>
          </a:xfrm>
          <a:custGeom>
            <a:avLst/>
            <a:gdLst/>
            <a:ahLst/>
            <a:cxnLst/>
            <a:rect l="l" t="t" r="r" b="b"/>
            <a:pathLst>
              <a:path w="1280160" h="635000">
                <a:moveTo>
                  <a:pt x="0" y="634504"/>
                </a:moveTo>
                <a:lnTo>
                  <a:pt x="1280160" y="634504"/>
                </a:lnTo>
                <a:lnTo>
                  <a:pt x="1280160" y="0"/>
                </a:lnTo>
                <a:lnTo>
                  <a:pt x="0" y="0"/>
                </a:lnTo>
                <a:lnTo>
                  <a:pt x="0" y="63450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18288" algn="ctr"/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Metrics and HCM Dashboard for Managers in Workday</a:t>
            </a:r>
            <a:endParaRPr sz="7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38"/>
          <p:cNvSpPr txBox="1"/>
          <p:nvPr/>
        </p:nvSpPr>
        <p:spPr>
          <a:xfrm>
            <a:off x="6553200" y="3924926"/>
            <a:ext cx="1069586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15240" rIns="0" bIns="0" rtlCol="0" anchor="ctr">
            <a:spAutoFit/>
          </a:bodyPr>
          <a:lstStyle/>
          <a:p>
            <a:pPr algn="ctr"/>
            <a:endParaRPr lang="en-US" sz="7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Career</a:t>
            </a:r>
            <a:r>
              <a:rPr lang="en-US" sz="700" b="1" spc="-11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</a:t>
            </a:r>
            <a:r>
              <a:rPr lang="en-US" sz="700" b="1" spc="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ebsites &amp; Intranets for </a:t>
            </a:r>
            <a:r>
              <a:rPr lang="en-US" sz="700" b="1" spc="5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NewCo</a:t>
            </a:r>
            <a:endParaRPr lang="en-US" sz="700" b="1" spc="5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600" b="1" spc="5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2400" y="1200075"/>
            <a:ext cx="1067059" cy="134652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</a:t>
            </a:r>
            <a:r>
              <a:rPr lang="en-US" sz="7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</a:t>
            </a: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Management Strategy </a:t>
            </a:r>
            <a:r>
              <a:rPr lang="en-US" sz="7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</a:t>
            </a: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OCMS</a:t>
            </a:r>
            <a:endParaRPr lang="en-US" sz="7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-Talent acquisition model, structure &amp; resource 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eployment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-Recruiting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 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anagement 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onboarding 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-Develop &amp; implement New 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Hire Orientation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-Develop &amp; implement exit process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OCMS workforce 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planning</a:t>
            </a:r>
          </a:p>
          <a:p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-Sourcing &amp; </a:t>
            </a: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pipelining</a:t>
            </a:r>
            <a:endParaRPr lang="en-US" sz="55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7" name="object 38"/>
          <p:cNvSpPr txBox="1"/>
          <p:nvPr/>
        </p:nvSpPr>
        <p:spPr>
          <a:xfrm>
            <a:off x="2217767" y="2007540"/>
            <a:ext cx="1067058" cy="61555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OCMS Workday</a:t>
            </a:r>
          </a:p>
          <a:p>
            <a:r>
              <a:rPr lang="en-US" sz="5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testing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-Data integration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-Change management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-Phase I implementation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-Phase II  implementation</a:t>
            </a:r>
          </a:p>
          <a:p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-Workday launch </a:t>
            </a:r>
            <a:endParaRPr lang="en-US" sz="5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38"/>
          <p:cNvSpPr txBox="1"/>
          <p:nvPr/>
        </p:nvSpPr>
        <p:spPr>
          <a:xfrm>
            <a:off x="5114869" y="1467036"/>
            <a:ext cx="979412" cy="37702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15240" rIns="0" bIns="0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 </a:t>
            </a:r>
          </a:p>
          <a:p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-Stagen education deployment and principle sustainability</a:t>
            </a:r>
          </a:p>
          <a:p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-Post-merger EE engagement</a:t>
            </a:r>
          </a:p>
        </p:txBody>
      </p:sp>
      <p:sp>
        <p:nvSpPr>
          <p:cNvPr id="58" name="object 38"/>
          <p:cNvSpPr txBox="1"/>
          <p:nvPr/>
        </p:nvSpPr>
        <p:spPr>
          <a:xfrm>
            <a:off x="2133600" y="2667000"/>
            <a:ext cx="1301038" cy="70019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R="8255" algn="ctr">
              <a:lnSpc>
                <a:spcPct val="100000"/>
              </a:lnSpc>
            </a:pPr>
            <a:r>
              <a:rPr lang="en-US" sz="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OCMS Total Rewards</a:t>
            </a:r>
          </a:p>
          <a:p>
            <a:pPr marL="19050" marR="8255"/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-Compensation strategy</a:t>
            </a:r>
          </a:p>
          <a:p>
            <a:pPr marL="19050" marR="8255"/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-Titling &amp; compensation calibration </a:t>
            </a:r>
          </a:p>
          <a:p>
            <a:pPr marL="19050" marR="8255"/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-Originator assessment &amp; comp design</a:t>
            </a:r>
            <a:endParaRPr lang="en-US" sz="5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/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-Compensation </a:t>
            </a: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implementation</a:t>
            </a:r>
          </a:p>
          <a:p>
            <a:pPr marL="19050" marR="8255">
              <a:lnSpc>
                <a:spcPct val="100000"/>
              </a:lnSpc>
            </a:pP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Compensation </a:t>
            </a: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reconciliation</a:t>
            </a:r>
            <a:endParaRPr lang="en-US" sz="5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>
              <a:lnSpc>
                <a:spcPct val="100000"/>
              </a:lnSpc>
            </a:pP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-Change </a:t>
            </a: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US" sz="5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>
              <a:lnSpc>
                <a:spcPct val="100000"/>
              </a:lnSpc>
            </a:pPr>
            <a:r>
              <a:rPr lang="en-US" sz="5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-Deployment</a:t>
            </a:r>
          </a:p>
        </p:txBody>
      </p:sp>
      <p:sp>
        <p:nvSpPr>
          <p:cNvPr id="59" name="object 38"/>
          <p:cNvSpPr txBox="1"/>
          <p:nvPr/>
        </p:nvSpPr>
        <p:spPr>
          <a:xfrm>
            <a:off x="2217766" y="1394399"/>
            <a:ext cx="1067059" cy="538609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9050" marR="8255" algn="ctr">
              <a:lnSpc>
                <a:spcPct val="100000"/>
              </a:lnSpc>
            </a:pPr>
            <a:r>
              <a:rPr lang="en-US" sz="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OCMS Benefits Strategy </a:t>
            </a:r>
          </a:p>
          <a:p>
            <a:pPr marL="19050" marR="8255" algn="ctr">
              <a:lnSpc>
                <a:spcPct val="100000"/>
              </a:lnSpc>
            </a:pPr>
            <a:r>
              <a:rPr lang="en-US" sz="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Execution</a:t>
            </a:r>
            <a:endParaRPr lang="en-US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>
              <a:lnSpc>
                <a:spcPct val="100000"/>
              </a:lnSpc>
            </a:pP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-Plan 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harmonization</a:t>
            </a:r>
            <a:endParaRPr lang="en-US" sz="5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/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-Change </a:t>
            </a: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US" sz="5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>
              <a:lnSpc>
                <a:spcPct val="100000"/>
              </a:lnSpc>
            </a:pPr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-Deployment</a:t>
            </a:r>
          </a:p>
          <a:p>
            <a:pPr marL="19050" marR="8255"/>
            <a:r>
              <a:rPr lang="en-US" sz="5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-Enrollment</a:t>
            </a:r>
          </a:p>
        </p:txBody>
      </p:sp>
      <p:sp>
        <p:nvSpPr>
          <p:cNvPr id="16" name="object 56"/>
          <p:cNvSpPr/>
          <p:nvPr/>
        </p:nvSpPr>
        <p:spPr>
          <a:xfrm>
            <a:off x="2519863" y="4045449"/>
            <a:ext cx="1045827" cy="356815"/>
          </a:xfrm>
          <a:custGeom>
            <a:avLst/>
            <a:gdLst/>
            <a:ahLst/>
            <a:cxnLst/>
            <a:rect l="l" t="t" r="r" b="b"/>
            <a:pathLst>
              <a:path w="1280160" h="635000">
                <a:moveTo>
                  <a:pt x="0" y="634504"/>
                </a:moveTo>
                <a:lnTo>
                  <a:pt x="1280160" y="634504"/>
                </a:lnTo>
                <a:lnTo>
                  <a:pt x="1280160" y="0"/>
                </a:lnTo>
                <a:lnTo>
                  <a:pt x="0" y="0"/>
                </a:lnTo>
                <a:lnTo>
                  <a:pt x="0" y="63450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18288" algn="ctr"/>
            <a:endParaRPr lang="en-US" sz="7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" algn="ctr"/>
            <a:r>
              <a:rPr lang="en-US" sz="7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</a:t>
            </a: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</a:t>
            </a:r>
            <a:endParaRPr sz="7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56"/>
          <p:cNvSpPr/>
          <p:nvPr/>
        </p:nvSpPr>
        <p:spPr>
          <a:xfrm>
            <a:off x="2525004" y="3645066"/>
            <a:ext cx="1045827" cy="356815"/>
          </a:xfrm>
          <a:custGeom>
            <a:avLst/>
            <a:gdLst/>
            <a:ahLst/>
            <a:cxnLst/>
            <a:rect l="l" t="t" r="r" b="b"/>
            <a:pathLst>
              <a:path w="1280160" h="635000">
                <a:moveTo>
                  <a:pt x="0" y="634504"/>
                </a:moveTo>
                <a:lnTo>
                  <a:pt x="1280160" y="634504"/>
                </a:lnTo>
                <a:lnTo>
                  <a:pt x="1280160" y="0"/>
                </a:lnTo>
                <a:lnTo>
                  <a:pt x="0" y="0"/>
                </a:lnTo>
                <a:lnTo>
                  <a:pt x="0" y="63450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18288" algn="ctr"/>
            <a:endParaRPr lang="en-US" sz="7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" algn="ctr"/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Succession Planning</a:t>
            </a:r>
            <a:endParaRPr sz="7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38"/>
          <p:cNvSpPr txBox="1"/>
          <p:nvPr/>
        </p:nvSpPr>
        <p:spPr>
          <a:xfrm>
            <a:off x="3657600" y="2662939"/>
            <a:ext cx="1371860" cy="54630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9050" marR="8255" algn="ctr">
              <a:lnSpc>
                <a:spcPct val="100000"/>
              </a:lnSpc>
            </a:pPr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 &amp; Guides</a:t>
            </a:r>
            <a:endParaRPr lang="en-US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>
              <a:lnSpc>
                <a:spcPct val="100000"/>
              </a:lnSpc>
            </a:pP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-Complete policy side-by-side assessment</a:t>
            </a:r>
            <a:endParaRPr lang="en-US" sz="5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/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-Harmonize policies and employee guides</a:t>
            </a:r>
          </a:p>
          <a:p>
            <a:pPr marL="19050" marR="8255"/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-HR &amp; legal review and approval</a:t>
            </a:r>
            <a:endParaRPr lang="en-US" sz="5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>
              <a:lnSpc>
                <a:spcPct val="100000"/>
              </a:lnSpc>
            </a:pPr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-Create and publish employee resources guides</a:t>
            </a:r>
            <a:endParaRPr lang="en-US" sz="5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8255"/>
            <a:r>
              <a:rPr lang="en-US" sz="5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-Acknowledgment process</a:t>
            </a:r>
            <a:endParaRPr lang="en-US" sz="5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38"/>
          <p:cNvSpPr txBox="1"/>
          <p:nvPr/>
        </p:nvSpPr>
        <p:spPr>
          <a:xfrm>
            <a:off x="7205276" y="2463136"/>
            <a:ext cx="1078053" cy="54630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15240" rIns="0" bIns="0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Analyst Programs</a:t>
            </a:r>
          </a:p>
          <a:p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-Summer internship program- cross-functional design &amp; </a:t>
            </a:r>
            <a:r>
              <a:rPr lang="en-US" sz="55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staffing</a:t>
            </a:r>
          </a:p>
          <a:p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-Associate development program (rotation)- cross-functional design &amp; </a:t>
            </a:r>
            <a:r>
              <a:rPr lang="en-US" sz="55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7600" y="487455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*Red font denotes 1/1/19 deliverables</a:t>
            </a:r>
          </a:p>
          <a:p>
            <a:r>
              <a:rPr lang="en-US" sz="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*Black font denotes 3/31/19 deliverables</a:t>
            </a:r>
            <a:endParaRPr lang="en-US" sz="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bject 56"/>
          <p:cNvSpPr/>
          <p:nvPr/>
        </p:nvSpPr>
        <p:spPr>
          <a:xfrm>
            <a:off x="1425529" y="3420328"/>
            <a:ext cx="1045827" cy="356815"/>
          </a:xfrm>
          <a:custGeom>
            <a:avLst/>
            <a:gdLst/>
            <a:ahLst/>
            <a:cxnLst/>
            <a:rect l="l" t="t" r="r" b="b"/>
            <a:pathLst>
              <a:path w="1280160" h="635000">
                <a:moveTo>
                  <a:pt x="0" y="634504"/>
                </a:moveTo>
                <a:lnTo>
                  <a:pt x="1280160" y="634504"/>
                </a:lnTo>
                <a:lnTo>
                  <a:pt x="1280160" y="0"/>
                </a:lnTo>
                <a:lnTo>
                  <a:pt x="0" y="0"/>
                </a:lnTo>
                <a:lnTo>
                  <a:pt x="0" y="63450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18288" algn="ctr"/>
            <a:endParaRPr lang="en-US" sz="7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" algn="ctr"/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Wellness Program</a:t>
            </a:r>
            <a:endParaRPr sz="7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38"/>
          <p:cNvSpPr txBox="1"/>
          <p:nvPr/>
        </p:nvSpPr>
        <p:spPr>
          <a:xfrm>
            <a:off x="6856875" y="1447800"/>
            <a:ext cx="685800" cy="41549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15240" rIns="0" bIns="0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Administration</a:t>
            </a:r>
          </a:p>
          <a:p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Post-1/1 benefit  administration</a:t>
            </a:r>
          </a:p>
        </p:txBody>
      </p:sp>
      <p:sp>
        <p:nvSpPr>
          <p:cNvPr id="24" name="object 38"/>
          <p:cNvSpPr txBox="1"/>
          <p:nvPr/>
        </p:nvSpPr>
        <p:spPr>
          <a:xfrm>
            <a:off x="6132678" y="1447800"/>
            <a:ext cx="685800" cy="57708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15240" rIns="0" bIns="0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Compensation Administration</a:t>
            </a:r>
          </a:p>
          <a:p>
            <a:r>
              <a:rPr lang="en-US" sz="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5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Post-1/1 compensation strategy design, change management and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2182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XRED_PresentationTemplate">
  <a:themeElements>
    <a:clrScheme name="ORIX">
      <a:dk1>
        <a:srgbClr val="2C4269"/>
      </a:dk1>
      <a:lt1>
        <a:sysClr val="window" lastClr="FFFFFF"/>
      </a:lt1>
      <a:dk2>
        <a:srgbClr val="00173D"/>
      </a:dk2>
      <a:lt2>
        <a:srgbClr val="EEECE1"/>
      </a:lt2>
      <a:accent1>
        <a:srgbClr val="AB1D34"/>
      </a:accent1>
      <a:accent2>
        <a:srgbClr val="F3BF47"/>
      </a:accent2>
      <a:accent3>
        <a:srgbClr val="9E9987"/>
      </a:accent3>
      <a:accent4>
        <a:srgbClr val="535250"/>
      </a:accent4>
      <a:accent5>
        <a:srgbClr val="535250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X">
      <a:majorFont>
        <a:latin typeface="Univers LT 45 Light"/>
        <a:ea typeface=""/>
        <a:cs typeface=""/>
      </a:majorFont>
      <a:minorFont>
        <a:latin typeface="Univers LT 57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XRED_PresentationTemplate">
  <a:themeElements>
    <a:clrScheme name="ORIX">
      <a:dk1>
        <a:srgbClr val="2C4269"/>
      </a:dk1>
      <a:lt1>
        <a:sysClr val="window" lastClr="FFFFFF"/>
      </a:lt1>
      <a:dk2>
        <a:srgbClr val="00173D"/>
      </a:dk2>
      <a:lt2>
        <a:srgbClr val="EEECE1"/>
      </a:lt2>
      <a:accent1>
        <a:srgbClr val="AB1D34"/>
      </a:accent1>
      <a:accent2>
        <a:srgbClr val="F3BF47"/>
      </a:accent2>
      <a:accent3>
        <a:srgbClr val="9E9987"/>
      </a:accent3>
      <a:accent4>
        <a:srgbClr val="535250"/>
      </a:accent4>
      <a:accent5>
        <a:srgbClr val="535250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X">
      <a:majorFont>
        <a:latin typeface="Univers LT 45 Light"/>
        <a:ea typeface=""/>
        <a:cs typeface=""/>
      </a:majorFont>
      <a:minorFont>
        <a:latin typeface="Univers LT 57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A5C"/>
      </a:accent1>
      <a:accent2>
        <a:srgbClr val="294D17"/>
      </a:accent2>
      <a:accent3>
        <a:srgbClr val="FFFFFF"/>
      </a:accent3>
      <a:accent4>
        <a:srgbClr val="000000"/>
      </a:accent4>
      <a:accent5>
        <a:srgbClr val="AAACB5"/>
      </a:accent5>
      <a:accent6>
        <a:srgbClr val="244514"/>
      </a:accent6>
      <a:hlink>
        <a:srgbClr val="006A6A"/>
      </a:hlink>
      <a:folHlink>
        <a:srgbClr val="C8B18B"/>
      </a:folHlink>
    </a:clrScheme>
    <a:fontScheme name="Default Design">
      <a:majorFont>
        <a:latin typeface="Univers 45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8B18B">
                <a:gamma/>
                <a:shade val="46275"/>
                <a:invGamma/>
              </a:srgbClr>
            </a:gs>
            <a:gs pos="50000">
              <a:srgbClr val="C8B18B"/>
            </a:gs>
            <a:gs pos="100000">
              <a:srgbClr val="C8B18B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6643" tIns="48323" rIns="96643" bIns="48323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8B18B">
                <a:gamma/>
                <a:shade val="46275"/>
                <a:invGamma/>
              </a:srgbClr>
            </a:gs>
            <a:gs pos="50000">
              <a:srgbClr val="C8B18B"/>
            </a:gs>
            <a:gs pos="100000">
              <a:srgbClr val="C8B18B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6643" tIns="48323" rIns="96643" bIns="48323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ORIXRED_PresentationTemplate</Template>
  <TotalTime>6503</TotalTime>
  <Words>399</Words>
  <Application>Microsoft Office PowerPoint</Application>
  <PresentationFormat>On-screen Show (4:3)</PresentationFormat>
  <Paragraphs>96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Univers LT 45 Light</vt:lpstr>
      <vt:lpstr>Univers 45 Light</vt:lpstr>
      <vt:lpstr>Calibri</vt:lpstr>
      <vt:lpstr>Univers LT 55</vt:lpstr>
      <vt:lpstr>MS PGothic</vt:lpstr>
      <vt:lpstr>MS PGothic</vt:lpstr>
      <vt:lpstr>Univers LT 57 Condensed</vt:lpstr>
      <vt:lpstr>Times New Roman</vt:lpstr>
      <vt:lpstr>Arial</vt:lpstr>
      <vt:lpstr>Wingdings</vt:lpstr>
      <vt:lpstr>ORIXRED_PresentationTemplate</vt:lpstr>
      <vt:lpstr>1_ORIXRED_PresentationTemplate</vt:lpstr>
      <vt:lpstr>Default Design</vt:lpstr>
      <vt:lpstr>Human Resources 2 X 2 OCMS FY2019</vt:lpstr>
      <vt:lpstr>PowerPoint Presentation</vt:lpstr>
    </vt:vector>
  </TitlesOfParts>
  <Company>ORIX 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HIRE ORIENTATION</dc:title>
  <dc:creator>Foster, Candler</dc:creator>
  <cp:lastModifiedBy>Dudley, Mary Beth</cp:lastModifiedBy>
  <cp:revision>304</cp:revision>
  <cp:lastPrinted>2018-11-05T18:25:38Z</cp:lastPrinted>
  <dcterms:created xsi:type="dcterms:W3CDTF">2015-06-08T22:31:13Z</dcterms:created>
  <dcterms:modified xsi:type="dcterms:W3CDTF">2018-12-16T20:27:20Z</dcterms:modified>
</cp:coreProperties>
</file>